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82" r:id="rId8"/>
    <p:sldId id="280" r:id="rId9"/>
    <p:sldId id="262" r:id="rId10"/>
    <p:sldId id="279" r:id="rId11"/>
    <p:sldId id="264" r:id="rId12"/>
    <p:sldId id="278" r:id="rId13"/>
    <p:sldId id="266" r:id="rId14"/>
    <p:sldId id="267" r:id="rId15"/>
    <p:sldId id="265" r:id="rId16"/>
    <p:sldId id="320" r:id="rId17"/>
    <p:sldId id="322" r:id="rId18"/>
    <p:sldId id="323" r:id="rId19"/>
    <p:sldId id="308" r:id="rId20"/>
    <p:sldId id="318" r:id="rId21"/>
    <p:sldId id="285" r:id="rId22"/>
    <p:sldId id="324" r:id="rId23"/>
    <p:sldId id="286" r:id="rId24"/>
    <p:sldId id="287" r:id="rId25"/>
    <p:sldId id="309" r:id="rId26"/>
    <p:sldId id="310" r:id="rId27"/>
    <p:sldId id="327" r:id="rId28"/>
    <p:sldId id="325" r:id="rId29"/>
    <p:sldId id="328" r:id="rId30"/>
    <p:sldId id="329" r:id="rId31"/>
    <p:sldId id="330" r:id="rId32"/>
    <p:sldId id="331" r:id="rId33"/>
    <p:sldId id="311" r:id="rId34"/>
    <p:sldId id="333" r:id="rId35"/>
    <p:sldId id="298" r:id="rId36"/>
    <p:sldId id="299" r:id="rId37"/>
    <p:sldId id="300" r:id="rId38"/>
    <p:sldId id="301" r:id="rId39"/>
    <p:sldId id="297" r:id="rId40"/>
    <p:sldId id="332" r:id="rId41"/>
    <p:sldId id="295" r:id="rId42"/>
    <p:sldId id="314" r:id="rId43"/>
    <p:sldId id="315" r:id="rId44"/>
    <p:sldId id="303" r:id="rId45"/>
    <p:sldId id="296" r:id="rId46"/>
    <p:sldId id="312" r:id="rId47"/>
    <p:sldId id="313" r:id="rId48"/>
    <p:sldId id="277" r:id="rId49"/>
  </p:sldIdLst>
  <p:sldSz cx="12192000" cy="6858000"/>
  <p:notesSz cx="6858000" cy="9144000"/>
  <p:defaultTextStyle>
    <a:defPPr lvl="0">
      <a:defRPr lang="en-US"/>
    </a:defPPr>
    <a:lvl1pPr marL="0" lv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lvl="1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lvl="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lvl="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lvl="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lvl="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lvl="6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lvl="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lvl="8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نمط ذو نسُق 1 - تميي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نمط ذو نسُق 1 - تميي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نمط متوسط 1 - تميي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4301" autoAdjust="0"/>
  </p:normalViewPr>
  <p:slideViewPr>
    <p:cSldViewPr snapToGrid="0">
      <p:cViewPr varScale="1">
        <p:scale>
          <a:sx n="68" d="100"/>
          <a:sy n="68" d="100"/>
        </p:scale>
        <p:origin x="894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>
            <a:extLst>
              <a:ext uri="{FF2B5EF4-FFF2-40B4-BE49-F238E27FC236}">
                <a16:creationId xmlns:a16="http://schemas.microsoft.com/office/drawing/2014/main" id="{5C9D6CC0-549B-FAF7-0E4A-18562DAB11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Y"/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208A080E-61D2-E517-437F-A458863F1E4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38401A47-3EB4-46DC-AC80-D0CCA9E2CE8B}" type="datetimeFigureOut">
              <a:rPr lang="ar-SY" smtClean="0"/>
              <a:t>11/08/1447</a:t>
            </a:fld>
            <a:endParaRPr lang="ar-SY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1F94874E-7946-D9B6-EB19-241FA0EEBD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Y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1E188658-BC63-10A5-1032-E8130A7558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F85AF49A-ABA6-4A91-A0BB-BCFA24D10E5C}" type="slidenum">
              <a:rPr lang="ar-SY" smtClean="0"/>
              <a:t>‹#›</a:t>
            </a:fld>
            <a:endParaRPr lang="ar-SY"/>
          </a:p>
        </p:txBody>
      </p:sp>
    </p:spTree>
    <p:extLst>
      <p:ext uri="{BB962C8B-B14F-4D97-AF65-F5344CB8AC3E}">
        <p14:creationId xmlns:p14="http://schemas.microsoft.com/office/powerpoint/2010/main" val="10851101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49211-64E6-4E4C-A613-55BA15B81823}" type="datetimeFigureOut">
              <a:rPr lang="en-US" smtClean="0"/>
              <a:t>1/29/2026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791CE-92B6-4B97-B409-16E82D38D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3093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98983-9A2C-45CB-A042-D56FA2B852D9}" type="datetime1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27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F44B6-99E7-4050-8368-85C003597F1D}" type="datetime1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71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F55D6-D811-4905-A0A8-4ECAB81666F5}" type="datetime1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65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96A07-0D02-4822-8CBE-6F971D24793C}" type="datetime1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473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9D574-D922-491B-9F3C-D14C9718FF25}" type="datetime1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80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D60DE-7136-4993-A97D-5118DEF02054}" type="datetime1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91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5D01D-CADE-4FC1-8BC8-01F66736FC9A}" type="datetime1">
              <a:rPr lang="en-US" smtClean="0"/>
              <a:t>1/29/2026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36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D916-63BF-4DF2-BC7E-6B48D78C579B}" type="datetime1">
              <a:rPr lang="en-US" smtClean="0"/>
              <a:t>1/29/2026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19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6DF76-A54B-4BF2-80FC-C10A8799D276}" type="datetime1">
              <a:rPr lang="en-US" smtClean="0"/>
              <a:t>1/29/2026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19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2652F-44A6-434F-82D2-39275E29FD36}" type="datetime1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00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35BC-896B-41B5-9B51-BBD52CE46CCE}" type="datetime1">
              <a:rPr lang="en-US" smtClean="0"/>
              <a:t>1/29/2026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3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0EEE0-77E2-4941-AB35-0C55FC24806F}" type="datetime1">
              <a:rPr lang="en-US" smtClean="0"/>
              <a:t>1/29/2026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84576-858C-4F92-9F6C-1C9B522FD6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7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>
            <a:extLst>
              <a:ext uri="{FF2B5EF4-FFF2-40B4-BE49-F238E27FC236}">
                <a16:creationId xmlns:a16="http://schemas.microsoft.com/office/drawing/2014/main" id="{66B203AF-2AB2-4FD0-8803-104E1606C4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39922"/>
            <a:ext cx="1512231" cy="1376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مربع نص 3">
            <a:extLst>
              <a:ext uri="{FF2B5EF4-FFF2-40B4-BE49-F238E27FC236}">
                <a16:creationId xmlns:a16="http://schemas.microsoft.com/office/drawing/2014/main" id="{12389393-1860-170B-3E79-BE9E292481A0}"/>
              </a:ext>
            </a:extLst>
          </p:cNvPr>
          <p:cNvSpPr txBox="1"/>
          <p:nvPr/>
        </p:nvSpPr>
        <p:spPr>
          <a:xfrm>
            <a:off x="0" y="57803"/>
            <a:ext cx="1219200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endParaRPr lang="en-US" b="1" dirty="0">
              <a:latin typeface="Simplified Arabic" pitchFamily="18" charset="-78"/>
              <a:cs typeface="Simplified Arabic" pitchFamily="18" charset="-78"/>
            </a:endParaRPr>
          </a:p>
          <a:p>
            <a:pPr algn="r" rtl="1"/>
            <a:endParaRPr lang="en-US" b="1" dirty="0">
              <a:ea typeface="Simplified Arabic" panose="02020603050405020304" pitchFamily="18" charset="-78"/>
              <a:cs typeface="Simplified Arabic" panose="02020603050405020304" pitchFamily="18" charset="-78"/>
            </a:endParaRPr>
          </a:p>
          <a:p>
            <a:pPr algn="r" rtl="1"/>
            <a:r>
              <a:rPr lang="ar-SA" b="1" dirty="0">
                <a:ea typeface="Simplified Arabic" panose="02020603050405020304" pitchFamily="18" charset="-78"/>
                <a:cs typeface="Simplified Arabic" panose="02020603050405020304" pitchFamily="18" charset="-78"/>
              </a:rPr>
              <a:t>الجمهورية العربية السورية</a:t>
            </a:r>
            <a:endParaRPr lang="ar-SY" b="1" dirty="0">
              <a:ea typeface="Simplified Arabic" panose="02020603050405020304" pitchFamily="18" charset="-78"/>
              <a:cs typeface="Simplified Arabic" panose="02020603050405020304" pitchFamily="18" charset="-78"/>
            </a:endParaRPr>
          </a:p>
          <a:p>
            <a:pPr algn="r" rtl="1"/>
            <a:r>
              <a:rPr lang="ar-SY" b="1" dirty="0">
                <a:ea typeface="Simplified Arabic" panose="02020603050405020304" pitchFamily="18" charset="-78"/>
                <a:cs typeface="Simplified Arabic" panose="02020603050405020304" pitchFamily="18" charset="-78"/>
              </a:rPr>
              <a:t>وزارة التعليم العالي والبحث العلمي</a:t>
            </a:r>
            <a:r>
              <a:rPr lang="ar-SA" b="1" dirty="0">
                <a:ea typeface="Simplified Arabic" panose="02020603050405020304" pitchFamily="18" charset="-78"/>
                <a:cs typeface="Simplified Arabic" panose="02020603050405020304" pitchFamily="18" charset="-78"/>
              </a:rPr>
              <a:t> </a:t>
            </a:r>
            <a:br>
              <a:rPr lang="ar-SA" b="1" dirty="0">
                <a:ea typeface="Simplified Arabic" panose="02020603050405020304" pitchFamily="18" charset="-78"/>
                <a:cs typeface="Simplified Arabic" panose="02020603050405020304" pitchFamily="18" charset="-78"/>
              </a:rPr>
            </a:br>
            <a:r>
              <a:rPr lang="ar-SY" b="1" dirty="0">
                <a:ea typeface="Simplified Arabic" panose="02020603050405020304" pitchFamily="18" charset="-78"/>
                <a:cs typeface="Simplified Arabic" panose="02020603050405020304" pitchFamily="18" charset="-78"/>
              </a:rPr>
              <a:t>ال</a:t>
            </a:r>
            <a:r>
              <a:rPr lang="ar-SA" b="1" dirty="0">
                <a:ea typeface="Simplified Arabic" panose="02020603050405020304" pitchFamily="18" charset="-78"/>
                <a:cs typeface="Simplified Arabic" panose="02020603050405020304" pitchFamily="18" charset="-78"/>
              </a:rPr>
              <a:t>جامعة </a:t>
            </a:r>
            <a:r>
              <a:rPr lang="ar-SY" b="1" dirty="0">
                <a:ea typeface="Simplified Arabic" panose="02020603050405020304" pitchFamily="18" charset="-78"/>
                <a:cs typeface="Simplified Arabic" panose="02020603050405020304" pitchFamily="18" charset="-78"/>
              </a:rPr>
              <a:t>السورية الخاصة</a:t>
            </a:r>
            <a:endParaRPr lang="en-US" b="1" dirty="0">
              <a:ea typeface="Simplified Arabic" panose="02020603050405020304" pitchFamily="18" charset="-78"/>
              <a:cs typeface="Simplified Arabic" panose="02020603050405020304" pitchFamily="18" charset="-78"/>
            </a:endParaRPr>
          </a:p>
          <a:p>
            <a:pPr algn="r" rtl="1"/>
            <a:r>
              <a:rPr lang="ar-SA" b="1" dirty="0">
                <a:ea typeface="Simplified Arabic" panose="02020603050405020304" pitchFamily="18" charset="-78"/>
                <a:cs typeface="Simplified Arabic" panose="02020603050405020304" pitchFamily="18" charset="-78"/>
              </a:rPr>
              <a:t>كلية هندسة</a:t>
            </a:r>
            <a:r>
              <a:rPr lang="ar-SY" b="1" dirty="0">
                <a:ea typeface="Simplified Arabic" panose="02020603050405020304" pitchFamily="18" charset="-78"/>
                <a:cs typeface="Simplified Arabic" panose="02020603050405020304" pitchFamily="18" charset="-78"/>
              </a:rPr>
              <a:t> الذكاء الاصطناعي</a:t>
            </a:r>
            <a:br>
              <a:rPr lang="ar-SA" b="1" dirty="0">
                <a:ea typeface="Simplified Arabic" panose="02020603050405020304" pitchFamily="18" charset="-78"/>
                <a:cs typeface="Simplified Arabic" panose="02020603050405020304" pitchFamily="18" charset="-78"/>
              </a:rPr>
            </a:br>
            <a:r>
              <a:rPr lang="ar-SA" b="1" dirty="0">
                <a:ea typeface="Simplified Arabic" panose="02020603050405020304" pitchFamily="18" charset="-78"/>
                <a:cs typeface="Simplified Arabic" panose="02020603050405020304" pitchFamily="18" charset="-78"/>
              </a:rPr>
              <a:t>قسم هندسة </a:t>
            </a:r>
            <a:r>
              <a:rPr lang="ar-SA" b="1" dirty="0" err="1">
                <a:ea typeface="Simplified Arabic" panose="02020603050405020304" pitchFamily="18" charset="-78"/>
                <a:cs typeface="Simplified Arabic" panose="02020603050405020304" pitchFamily="18" charset="-78"/>
              </a:rPr>
              <a:t>الاتصالا</a:t>
            </a:r>
            <a:r>
              <a:rPr lang="ar-SY" b="1" dirty="0">
                <a:ea typeface="Simplified Arabic" panose="02020603050405020304" pitchFamily="18" charset="-78"/>
                <a:cs typeface="Simplified Arabic" panose="02020603050405020304" pitchFamily="18" charset="-78"/>
              </a:rPr>
              <a:t>ت </a:t>
            </a:r>
            <a:endParaRPr lang="ar-SY" sz="24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Simplified Arabic" panose="02020603050405020304" pitchFamily="18" charset="-78"/>
            </a:endParaRPr>
          </a:p>
          <a:p>
            <a:pPr algn="ctr" rtl="1"/>
            <a:r>
              <a:rPr lang="ar-SY"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مشروع فصلي في </a:t>
            </a:r>
            <a:r>
              <a:rPr lang="ar-SY" sz="2400" dirty="0">
                <a:ea typeface="Simplified Arabic" panose="02020603050405020304" pitchFamily="18" charset="-78"/>
                <a:cs typeface="Simplified Arabic" panose="02020603050405020304" pitchFamily="18" charset="-78"/>
              </a:rPr>
              <a:t>هندسة</a:t>
            </a:r>
            <a:r>
              <a:rPr lang="ar-SA" sz="2400" dirty="0">
                <a:ea typeface="Simplified Arabic" panose="02020603050405020304" pitchFamily="18" charset="-78"/>
                <a:cs typeface="Simplified Arabic" panose="02020603050405020304" pitchFamily="18" charset="-78"/>
              </a:rPr>
              <a:t> </a:t>
            </a:r>
            <a:r>
              <a:rPr lang="ar-SY" sz="2400" dirty="0">
                <a:ea typeface="Simplified Arabic" panose="02020603050405020304" pitchFamily="18" charset="-78"/>
                <a:cs typeface="Simplified Arabic" panose="02020603050405020304" pitchFamily="18" charset="-78"/>
              </a:rPr>
              <a:t>الاتصالات</a:t>
            </a:r>
            <a:r>
              <a:rPr lang="ar-SY"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Simplified Arabic" panose="02020603050405020304" pitchFamily="18" charset="-78"/>
                <a:cs typeface="Simplified Arabic" panose="02020603050405020304" pitchFamily="18" charset="-78"/>
              </a:rPr>
              <a:t> </a:t>
            </a:r>
            <a:r>
              <a:rPr lang="ar-SA"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rPr>
              <a:t>بعنوان:</a:t>
            </a:r>
            <a:endParaRPr lang="ar-SY" sz="24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Calibri" panose="020F0502020204030204" pitchFamily="34" charset="0"/>
              <a:ea typeface="Calibri" panose="020F0502020204030204" pitchFamily="34" charset="0"/>
              <a:cs typeface="Simplified Arabic" panose="02020603050405020304" pitchFamily="18" charset="-78"/>
            </a:endParaRPr>
          </a:p>
          <a:p>
            <a:pPr algn="ctr"/>
            <a:endParaRPr lang="ar-SY" sz="2000" b="1" dirty="0"/>
          </a:p>
          <a:p>
            <a:pPr marL="0" marR="0" lvl="0" indent="0" algn="ctr" defTabSz="4572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SY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plified Arabic" panose="02020603050405020304" pitchFamily="18" charset="-78"/>
                <a:cs typeface="Simplified Arabic" panose="02020603050405020304" pitchFamily="18" charset="-78"/>
              </a:rPr>
              <a:t>إنشاء منظومة اتصالات لاسلكية ميكروية</a:t>
            </a:r>
          </a:p>
          <a:p>
            <a:pPr marL="0" marR="0" lvl="0" indent="0" algn="ctr" defTabSz="4572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ar-SY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  <a:p>
            <a:pPr algn="ctr"/>
            <a:r>
              <a:rPr lang="en-US" sz="3200" dirty="0"/>
              <a:t>Create a Microwave Wireless Communication System</a:t>
            </a:r>
            <a:endParaRPr lang="ar-SY" b="1" dirty="0">
              <a:solidFill>
                <a:prstClr val="black"/>
              </a:solidFill>
              <a:latin typeface="Simplified Arabic" pitchFamily="18" charset="-78"/>
              <a:cs typeface="Simplified Arabic" pitchFamily="18" charset="-78"/>
            </a:endParaRPr>
          </a:p>
          <a:p>
            <a:pPr algn="ctr" defTabSz="457200" rtl="1">
              <a:defRPr/>
            </a:pPr>
            <a:r>
              <a:rPr lang="ar-AE" dirty="0">
                <a:solidFill>
                  <a:prstClr val="black"/>
                </a:solidFill>
                <a:latin typeface="Simplified Arabic" pitchFamily="18" charset="-78"/>
                <a:cs typeface="Simplified Arabic" pitchFamily="18" charset="-78"/>
              </a:rPr>
              <a:t>إعداد</a:t>
            </a:r>
            <a:r>
              <a:rPr lang="ar-SY" dirty="0">
                <a:solidFill>
                  <a:prstClr val="black"/>
                </a:solidFill>
                <a:latin typeface="Simplified Arabic" pitchFamily="18" charset="-78"/>
                <a:cs typeface="Simplified Arabic" pitchFamily="18" charset="-78"/>
              </a:rPr>
              <a:t>:</a:t>
            </a:r>
          </a:p>
          <a:p>
            <a:pPr algn="ctr" defTabSz="457200" rtl="1">
              <a:defRPr/>
            </a:pPr>
            <a:r>
              <a:rPr lang="ar-SY" b="1" dirty="0"/>
              <a:t>محمد مسلم عبدالرحمن صالح السليمان</a:t>
            </a:r>
            <a:br>
              <a:rPr lang="ar-SY" dirty="0"/>
            </a:br>
            <a:r>
              <a:rPr lang="ar-SY" b="1" dirty="0">
                <a:solidFill>
                  <a:prstClr val="black"/>
                </a:solidFill>
                <a:latin typeface="Century Gothic" panose="020B0502020202020204"/>
                <a:cs typeface="Simplified Arabic" panose="02020603050405020304" pitchFamily="18" charset="-78"/>
              </a:rPr>
              <a:t>  </a:t>
            </a:r>
            <a:r>
              <a:rPr lang="ar-AE" dirty="0">
                <a:solidFill>
                  <a:prstClr val="black"/>
                </a:solidFill>
                <a:latin typeface="Century Gothic" panose="020B0502020202020204"/>
                <a:cs typeface="Simplified Arabic" panose="02020603050405020304" pitchFamily="18" charset="-78"/>
              </a:rPr>
              <a:t>المشرف</a:t>
            </a:r>
            <a:r>
              <a:rPr lang="ar-SY" dirty="0">
                <a:solidFill>
                  <a:prstClr val="black"/>
                </a:solidFill>
                <a:latin typeface="Century Gothic" panose="020B0502020202020204"/>
                <a:cs typeface="Simplified Arabic" panose="02020603050405020304" pitchFamily="18" charset="-78"/>
              </a:rPr>
              <a:t> العلمي:</a:t>
            </a:r>
          </a:p>
          <a:p>
            <a:pPr algn="ctr" defTabSz="457200" rtl="1">
              <a:lnSpc>
                <a:spcPct val="110000"/>
              </a:lnSpc>
              <a:defRPr/>
            </a:pPr>
            <a:r>
              <a:rPr lang="ar-SY" b="1" dirty="0">
                <a:solidFill>
                  <a:prstClr val="black"/>
                </a:solidFill>
                <a:latin typeface="Simplified Arabic" pitchFamily="18" charset="-78"/>
                <a:cs typeface="Simplified Arabic" pitchFamily="18" charset="-78"/>
              </a:rPr>
              <a:t>د. طلال حمود </a:t>
            </a:r>
            <a:br>
              <a:rPr lang="ar-SY" b="1" dirty="0">
                <a:solidFill>
                  <a:prstClr val="black"/>
                </a:solidFill>
                <a:latin typeface="Simplified Arabic" pitchFamily="18" charset="-78"/>
                <a:cs typeface="Simplified Arabic" pitchFamily="18" charset="-78"/>
              </a:rPr>
            </a:br>
            <a:r>
              <a:rPr lang="ar-SY" b="1" dirty="0">
                <a:solidFill>
                  <a:prstClr val="black"/>
                </a:solidFill>
                <a:latin typeface="Simplified Arabic" pitchFamily="18" charset="-78"/>
                <a:cs typeface="Simplified Arabic" pitchFamily="18" charset="-78"/>
              </a:rPr>
              <a:t>م. يزن أبو رافع </a:t>
            </a:r>
          </a:p>
        </p:txBody>
      </p:sp>
      <p:pic>
        <p:nvPicPr>
          <p:cNvPr id="2" name="صورة 1">
            <a:extLst>
              <a:ext uri="{FF2B5EF4-FFF2-40B4-BE49-F238E27FC236}">
                <a16:creationId xmlns:a16="http://schemas.microsoft.com/office/drawing/2014/main" id="{7A8C9A35-AEBF-CAC5-D10F-55F0D07A07E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75" y="99367"/>
            <a:ext cx="2227201" cy="166252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عنصر نائب لرقم الشريحة 2">
            <a:extLst>
              <a:ext uri="{FF2B5EF4-FFF2-40B4-BE49-F238E27FC236}">
                <a16:creationId xmlns:a16="http://schemas.microsoft.com/office/drawing/2014/main" id="{D0756C71-4321-41F5-55D5-66B2C69F5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41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9815"/>
            <a:ext cx="12191999" cy="4360984"/>
          </a:xfrm>
          <a:prstGeom prst="rect">
            <a:avLst/>
          </a:prstGeom>
        </p:spPr>
      </p:pic>
      <p:sp>
        <p:nvSpPr>
          <p:cNvPr id="3" name="مربع نص 2"/>
          <p:cNvSpPr txBox="1"/>
          <p:nvPr/>
        </p:nvSpPr>
        <p:spPr>
          <a:xfrm>
            <a:off x="3149887" y="1058514"/>
            <a:ext cx="5602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4400" dirty="0"/>
              <a:t>المخطط العام للاتصالات </a:t>
            </a:r>
            <a:endParaRPr lang="en-US" sz="4400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D6BB962E-D30D-B979-2902-B435596D4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10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A5EB0E-8200-8F82-3D2D-94BC5F06ABE4}"/>
              </a:ext>
            </a:extLst>
          </p:cNvPr>
          <p:cNvSpPr txBox="1">
            <a:spLocks/>
          </p:cNvSpPr>
          <p:nvPr/>
        </p:nvSpPr>
        <p:spPr>
          <a:xfrm>
            <a:off x="2997144" y="184108"/>
            <a:ext cx="5908431" cy="82963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SY" b="1" dirty="0">
                <a:latin typeface="Simplified Arabic" pitchFamily="18" charset="-78"/>
                <a:cs typeface="Simplified Arabic" pitchFamily="18" charset="-78"/>
              </a:rPr>
              <a:t>الأساسيات النظريّة (9/1)</a:t>
            </a:r>
            <a:endParaRPr lang="en-US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0430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>
            <a:extLst>
              <a:ext uri="{FF2B5EF4-FFF2-40B4-BE49-F238E27FC236}">
                <a16:creationId xmlns:a16="http://schemas.microsoft.com/office/drawing/2014/main" id="{349E64D5-C00D-E28C-31AE-DDB66FA367E6}"/>
              </a:ext>
            </a:extLst>
          </p:cNvPr>
          <p:cNvSpPr txBox="1"/>
          <p:nvPr/>
        </p:nvSpPr>
        <p:spPr>
          <a:xfrm>
            <a:off x="0" y="670870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Y" sz="2800" b="1" dirty="0"/>
              <a:t>ترميز المنبع (</a:t>
            </a:r>
            <a:r>
              <a:rPr lang="en-US" sz="2800" b="1" dirty="0"/>
              <a:t>Source coding</a:t>
            </a:r>
            <a:r>
              <a:rPr lang="ar-SY" sz="2800" b="1" dirty="0"/>
              <a:t>)</a:t>
            </a:r>
            <a:endParaRPr lang="ar-SY" sz="2800" dirty="0"/>
          </a:p>
          <a:p>
            <a:pPr algn="r" rtl="1"/>
            <a:r>
              <a:rPr lang="ar-SY" sz="2400" dirty="0"/>
              <a:t>ضغط البيانات وتقليل معدل الإرسال مع الحفاظ على المعلومات المهمة , 					   الخوارزميات المستخدمة :</a:t>
            </a:r>
            <a:r>
              <a:rPr lang="en-US" sz="2400" dirty="0"/>
              <a:t>Shannon, Fano, Arithmetic Coding, Huffman</a:t>
            </a:r>
          </a:p>
          <a:p>
            <a:pPr algn="r" rtl="1"/>
            <a:endParaRPr lang="en-US" sz="2400" dirty="0"/>
          </a:p>
          <a:p>
            <a:pPr algn="r" rtl="1"/>
            <a:r>
              <a:rPr lang="en-US" sz="2400" dirty="0"/>
              <a:t>	</a:t>
            </a:r>
            <a:r>
              <a:rPr lang="ar-SY" sz="2400" dirty="0"/>
              <a:t>        		</a:t>
            </a:r>
            <a:endParaRPr lang="en-US" sz="2400" dirty="0"/>
          </a:p>
        </p:txBody>
      </p:sp>
      <p:graphicFrame>
        <p:nvGraphicFramePr>
          <p:cNvPr id="7" name="جدول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120670"/>
              </p:ext>
            </p:extLst>
          </p:nvPr>
        </p:nvGraphicFramePr>
        <p:xfrm>
          <a:off x="0" y="2060621"/>
          <a:ext cx="12192000" cy="4295729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5015345">
                  <a:extLst>
                    <a:ext uri="{9D8B030D-6E8A-4147-A177-3AD203B41FA5}">
                      <a16:colId xmlns:a16="http://schemas.microsoft.com/office/drawing/2014/main" val="797672929"/>
                    </a:ext>
                  </a:extLst>
                </a:gridCol>
                <a:gridCol w="1302328">
                  <a:extLst>
                    <a:ext uri="{9D8B030D-6E8A-4147-A177-3AD203B41FA5}">
                      <a16:colId xmlns:a16="http://schemas.microsoft.com/office/drawing/2014/main" val="2678085679"/>
                    </a:ext>
                  </a:extLst>
                </a:gridCol>
                <a:gridCol w="4211782">
                  <a:extLst>
                    <a:ext uri="{9D8B030D-6E8A-4147-A177-3AD203B41FA5}">
                      <a16:colId xmlns:a16="http://schemas.microsoft.com/office/drawing/2014/main" val="1214592030"/>
                    </a:ext>
                  </a:extLst>
                </a:gridCol>
                <a:gridCol w="1662545">
                  <a:extLst>
                    <a:ext uri="{9D8B030D-6E8A-4147-A177-3AD203B41FA5}">
                      <a16:colId xmlns:a16="http://schemas.microsoft.com/office/drawing/2014/main" val="1855374533"/>
                    </a:ext>
                  </a:extLst>
                </a:gridCol>
              </a:tblGrid>
              <a:tr h="798103"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الملاحظة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متوسط الطول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الترميز المقترح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الخوارزمية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500669"/>
                  </a:ext>
                </a:extLst>
              </a:tr>
              <a:tr h="899841"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لا يمكن ضغطها أكثر في حالة رمزين فقط، فكود ثابت هو الأفضل.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1.0 بت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0 → 0, 1 →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Huffman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790415"/>
                  </a:ext>
                </a:extLst>
              </a:tr>
              <a:tr h="899841"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غير عملي هنا لأن الفرق بين الاحتمالين صغير.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~1.3 بت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يعطي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l(0)=1, l(1)=4 </a:t>
                      </a:r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تقريبًا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Shannon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07097280"/>
                  </a:ext>
                </a:extLst>
              </a:tr>
              <a:tr h="798103"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كود بسيط وغير مضغوط فعليًا.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1.0 بت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يشبه هوفمان، فيعطي نفس النتيجة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Shannon–Fano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5331879"/>
                  </a:ext>
                </a:extLst>
              </a:tr>
              <a:tr h="899841"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الأفضل من حيث الكفاءة، يقترب من الإنتروبي الحقيقي.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≈0.47 بت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يحوّل السلسلة كلها إلى رقم عشري واحد بين (0,1)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Arithmetic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2403751"/>
                  </a:ext>
                </a:extLst>
              </a:tr>
            </a:tbl>
          </a:graphicData>
        </a:graphic>
      </p:graphicFrame>
      <p:sp>
        <p:nvSpPr>
          <p:cNvPr id="3" name="عنصر نائب لرقم الشريحة 2">
            <a:extLst>
              <a:ext uri="{FF2B5EF4-FFF2-40B4-BE49-F238E27FC236}">
                <a16:creationId xmlns:a16="http://schemas.microsoft.com/office/drawing/2014/main" id="{66F3FE17-9767-3C29-F9E2-7F4B44983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11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D2E734-34B7-E15C-ED14-CAD5E26F413D}"/>
              </a:ext>
            </a:extLst>
          </p:cNvPr>
          <p:cNvSpPr txBox="1">
            <a:spLocks/>
          </p:cNvSpPr>
          <p:nvPr/>
        </p:nvSpPr>
        <p:spPr>
          <a:xfrm>
            <a:off x="2997144" y="136524"/>
            <a:ext cx="5908431" cy="58469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SY" b="1" dirty="0">
                <a:latin typeface="Simplified Arabic" pitchFamily="18" charset="-78"/>
                <a:cs typeface="Simplified Arabic" pitchFamily="18" charset="-78"/>
              </a:rPr>
              <a:t>الأساسيات النظريّة (9/2)</a:t>
            </a:r>
            <a:endParaRPr lang="en-US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4190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جدول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304275"/>
              </p:ext>
            </p:extLst>
          </p:nvPr>
        </p:nvGraphicFramePr>
        <p:xfrm>
          <a:off x="0" y="1763741"/>
          <a:ext cx="12192000" cy="4641898"/>
        </p:xfrm>
        <a:graphic>
          <a:graphicData uri="http://schemas.openxmlformats.org/drawingml/2006/table">
            <a:tbl>
              <a:tblPr firstRow="1" lastCol="1">
                <a:tableStyleId>{5C22544A-7EE6-4342-B048-85BDC9FD1C3A}</a:tableStyleId>
              </a:tblPr>
              <a:tblGrid>
                <a:gridCol w="2313709">
                  <a:extLst>
                    <a:ext uri="{9D8B030D-6E8A-4147-A177-3AD203B41FA5}">
                      <a16:colId xmlns:a16="http://schemas.microsoft.com/office/drawing/2014/main" val="1773358741"/>
                    </a:ext>
                  </a:extLst>
                </a:gridCol>
                <a:gridCol w="2563091">
                  <a:extLst>
                    <a:ext uri="{9D8B030D-6E8A-4147-A177-3AD203B41FA5}">
                      <a16:colId xmlns:a16="http://schemas.microsoft.com/office/drawing/2014/main" val="272754825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970361837"/>
                    </a:ext>
                  </a:extLst>
                </a:gridCol>
                <a:gridCol w="3422073">
                  <a:extLst>
                    <a:ext uri="{9D8B030D-6E8A-4147-A177-3AD203B41FA5}">
                      <a16:colId xmlns:a16="http://schemas.microsoft.com/office/drawing/2014/main" val="3524063796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2214246742"/>
                    </a:ext>
                  </a:extLst>
                </a:gridCol>
              </a:tblGrid>
              <a:tr h="360727">
                <a:tc>
                  <a:txBody>
                    <a:bodyPr/>
                    <a:lstStyle/>
                    <a:p>
                      <a:pPr algn="r" rtl="1"/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التطبيقات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العيوب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المزايا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الفكرة الأساسية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النوع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411963"/>
                  </a:ext>
                </a:extLst>
              </a:tr>
              <a:tr h="360727">
                <a:tc>
                  <a:txBody>
                    <a:bodyPr/>
                    <a:lstStyle/>
                    <a:p>
                      <a:pPr algn="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LTE، </a:t>
                      </a:r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الاتصالات الفضائية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تأخير أكبر وتعقيد أعلى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أداء ممتاز قريب من حد شانون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دمج ترميزين التفافيين مع مبدّل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Turbo Codes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5100160"/>
                  </a:ext>
                </a:extLst>
              </a:tr>
              <a:tr h="953229">
                <a:tc>
                  <a:txBody>
                    <a:bodyPr/>
                    <a:lstStyle/>
                    <a:p>
                      <a:pPr algn="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Wi-Fi 6، DVB-S2، 5G NR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يحتاج تنفيذ رياضي متقدم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كفاءة عالية وسرعة في فك الترميز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استخدام مصفوفات نادرة لتصحيح الأخطاء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LDPC Codes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5758083"/>
                  </a:ext>
                </a:extLst>
              </a:tr>
              <a:tr h="1768429">
                <a:tc>
                  <a:txBody>
                    <a:bodyPr/>
                    <a:lstStyle/>
                    <a:p>
                      <a:pPr algn="r" rtl="1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)5G NR </a:t>
                      </a:r>
                      <a:r>
                        <a:rPr lang="ar-SY" b="1" dirty="0">
                          <a:solidFill>
                            <a:schemeClr val="tx1"/>
                          </a:solidFill>
                        </a:rPr>
                        <a:t>التحكم –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(Control Channel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،  </a:t>
                      </a:r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أنظمة اتصالات حديثة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- الأداء يتدهور في القنوات القصيرة</a:t>
                      </a:r>
                      <a:br>
                        <a:rPr lang="ar-SY" dirty="0">
                          <a:solidFill>
                            <a:schemeClr val="tx1"/>
                          </a:solidFill>
                        </a:rPr>
                      </a:br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- يحتاج اختيار دقيق لبتات التجميد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كفاءة نظرية عالية</a:t>
                      </a:r>
                    </a:p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أول كود يحقق حد شانون بدقة</a:t>
                      </a:r>
                    </a:p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فك ترميز سريع (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SC </a:t>
                      </a:r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أو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SCL</a:t>
                      </a:r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تعتمد على ظاهرة </a:t>
                      </a:r>
                      <a:r>
                        <a:rPr lang="ar-SY" b="1" dirty="0">
                          <a:solidFill>
                            <a:schemeClr val="tx1"/>
                          </a:solidFill>
                        </a:rPr>
                        <a:t>استقطاب القناة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Channel Polarization)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)لتقسيم القنوات إلى موثوقة وغير موثوقة، ثم إرسال البيانات عبر الموثوقة فقط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Polar Codes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191796"/>
                  </a:ext>
                </a:extLst>
              </a:tr>
              <a:tr h="1172363">
                <a:tc>
                  <a:txBody>
                    <a:bodyPr/>
                    <a:lstStyle/>
                    <a:p>
                      <a:pPr algn="r" rtl="1"/>
                      <a:r>
                        <a:rPr lang="ar-SY" dirty="0"/>
                        <a:t>الأقمار الصناعية، الأقراص المدمجة </a:t>
                      </a:r>
                      <a:r>
                        <a:rPr lang="en-US" dirty="0"/>
                        <a:t>(CD/DVD)، </a:t>
                      </a:r>
                      <a:r>
                        <a:rPr lang="ar-SY" dirty="0"/>
                        <a:t>أنظمة البث الرقمي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ar-SY" dirty="0"/>
                        <a:t>تعقيد أعلى من بعض </a:t>
                      </a:r>
                      <a:r>
                        <a:rPr lang="ar-SY" dirty="0" err="1"/>
                        <a:t>الأكواد</a:t>
                      </a:r>
                      <a:r>
                        <a:rPr lang="ar-SY" dirty="0"/>
                        <a:t> البسيطة </a:t>
                      </a:r>
                      <a:endParaRPr lang="en-US" dirty="0"/>
                    </a:p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ar-SY" dirty="0"/>
                        <a:t>يحتاج طول كتلة محدد مسبقًا</a:t>
                      </a:r>
                      <a:endParaRPr lang="ar-SY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ar-SY" dirty="0"/>
                        <a:t>ممتاز لتصحيح الطفرات </a:t>
                      </a:r>
                      <a:r>
                        <a:rPr lang="en-US" dirty="0"/>
                        <a:t>(Burst Errors)</a:t>
                      </a:r>
                    </a:p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r>
                        <a:rPr lang="ar-SY" dirty="0"/>
                        <a:t>يمكنه تصحيح عدة رموز خاطئة في الكتلة</a:t>
                      </a:r>
                      <a:endParaRPr lang="ar-SY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dirty="0"/>
                        <a:t>كود تصحيح أخطاء متعدد البتات يعتمد على الجبر الخطي فوق حقول </a:t>
                      </a:r>
                      <a:r>
                        <a:rPr lang="en-US" dirty="0"/>
                        <a:t>Galois</a:t>
                      </a:r>
                      <a:endParaRPr lang="ar-SY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Reed-Solomon 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5875092"/>
                  </a:ext>
                </a:extLst>
              </a:tr>
            </a:tbl>
          </a:graphicData>
        </a:graphic>
      </p:graphicFrame>
      <p:sp>
        <p:nvSpPr>
          <p:cNvPr id="5" name="مربع نص 4"/>
          <p:cNvSpPr txBox="1"/>
          <p:nvPr/>
        </p:nvSpPr>
        <p:spPr>
          <a:xfrm>
            <a:off x="0" y="68652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ar-SY" sz="2000" b="1" dirty="0"/>
              <a:t>ترميز القناة (</a:t>
            </a:r>
            <a:r>
              <a:rPr lang="en-US" sz="2000" b="1" dirty="0"/>
              <a:t>Channel coding</a:t>
            </a:r>
            <a:r>
              <a:rPr lang="ar-SY" sz="2000" b="1" dirty="0"/>
              <a:t>)</a:t>
            </a:r>
            <a:endParaRPr lang="ar-SY" sz="2000" dirty="0"/>
          </a:p>
          <a:p>
            <a:pPr algn="r" rtl="1"/>
            <a:r>
              <a:rPr lang="ar-SY" sz="2000" dirty="0"/>
              <a:t>ترميز القناة يعني </a:t>
            </a:r>
            <a:r>
              <a:rPr lang="ar-SY" sz="2000" b="1" dirty="0"/>
              <a:t>إضافة بتات زائدة (</a:t>
            </a:r>
            <a:r>
              <a:rPr lang="en-US" sz="2000" b="1" dirty="0"/>
              <a:t> (redundant bits</a:t>
            </a:r>
            <a:r>
              <a:rPr lang="ar-SY" sz="2000" dirty="0"/>
              <a:t>إلى البيانات قبل الإرسال،</a:t>
            </a:r>
            <a:br>
              <a:rPr lang="ar-SY" sz="2000" dirty="0"/>
            </a:br>
            <a:r>
              <a:rPr lang="ar-SY" sz="2000" dirty="0"/>
              <a:t>بهدف </a:t>
            </a:r>
            <a:r>
              <a:rPr lang="ar-SY" sz="2000" b="1" dirty="0"/>
              <a:t>اكتشاف وتصحيح الأخطاء</a:t>
            </a:r>
            <a:r>
              <a:rPr lang="ar-SY" sz="2000" dirty="0"/>
              <a:t> الناتجة عن الضجيج أو التلاشي في القناة اللاسلكية</a:t>
            </a:r>
            <a:r>
              <a:rPr lang="ar-SY" sz="2400" dirty="0"/>
              <a:t>.</a:t>
            </a:r>
            <a:endParaRPr lang="en-US" sz="2400" b="1" dirty="0"/>
          </a:p>
        </p:txBody>
      </p:sp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A3F38DCB-4AEA-FA4F-7992-0FF7BD7F2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0DDFA8-290C-5F49-062F-7176BD392CDE}"/>
              </a:ext>
            </a:extLst>
          </p:cNvPr>
          <p:cNvSpPr txBox="1">
            <a:spLocks/>
          </p:cNvSpPr>
          <p:nvPr/>
        </p:nvSpPr>
        <p:spPr>
          <a:xfrm>
            <a:off x="3141784" y="44398"/>
            <a:ext cx="5908431" cy="64212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SY" b="1" dirty="0">
                <a:latin typeface="Simplified Arabic" pitchFamily="18" charset="-78"/>
                <a:cs typeface="Simplified Arabic" pitchFamily="18" charset="-78"/>
              </a:rPr>
              <a:t>الأساسيات النظريّة (9/3)</a:t>
            </a:r>
            <a:endParaRPr lang="en-US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5683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3103418" y="581054"/>
            <a:ext cx="90885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Y" sz="2400" b="1" dirty="0"/>
              <a:t>ترميز الخط (</a:t>
            </a:r>
            <a:r>
              <a:rPr lang="en-US" sz="2400" b="1" dirty="0"/>
              <a:t>line coding</a:t>
            </a:r>
            <a:r>
              <a:rPr lang="ar-SY" sz="2400" b="1" dirty="0"/>
              <a:t>)</a:t>
            </a:r>
            <a:endParaRPr lang="ar-SY" sz="2400" dirty="0"/>
          </a:p>
          <a:p>
            <a:pPr algn="r" rtl="1"/>
            <a:r>
              <a:rPr lang="ar-SY" sz="2400" dirty="0"/>
              <a:t>تحويل البتات إلى إشارة رقمية مناسبة قبل التعديل (</a:t>
            </a:r>
            <a:r>
              <a:rPr lang="en-US" sz="2400" dirty="0"/>
              <a:t>modulation</a:t>
            </a:r>
            <a:r>
              <a:rPr lang="ar-SY" sz="2400" dirty="0"/>
              <a:t>).</a:t>
            </a:r>
            <a:endParaRPr lang="en-US" sz="2400" dirty="0"/>
          </a:p>
        </p:txBody>
      </p:sp>
      <p:graphicFrame>
        <p:nvGraphicFramePr>
          <p:cNvPr id="4" name="جدول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094800"/>
              </p:ext>
            </p:extLst>
          </p:nvPr>
        </p:nvGraphicFramePr>
        <p:xfrm>
          <a:off x="169817" y="4065025"/>
          <a:ext cx="2103120" cy="182880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14151533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93142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12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49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487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2937810"/>
                  </a:ext>
                </a:extLst>
              </a:tr>
            </a:tbl>
          </a:graphicData>
        </a:graphic>
      </p:graphicFrame>
      <p:pic>
        <p:nvPicPr>
          <p:cNvPr id="8" name="صورة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12051"/>
            <a:ext cx="12192000" cy="5445949"/>
          </a:xfrm>
          <a:prstGeom prst="rect">
            <a:avLst/>
          </a:prstGeom>
        </p:spPr>
      </p:pic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F2AA1DA3-1FB4-4D0D-98E8-141567D8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9018804-3333-D884-A590-E2789135FAA7}"/>
              </a:ext>
            </a:extLst>
          </p:cNvPr>
          <p:cNvSpPr txBox="1">
            <a:spLocks/>
          </p:cNvSpPr>
          <p:nvPr/>
        </p:nvSpPr>
        <p:spPr>
          <a:xfrm>
            <a:off x="3141783" y="43945"/>
            <a:ext cx="5908431" cy="5371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SY" b="1" dirty="0">
                <a:latin typeface="Simplified Arabic" pitchFamily="18" charset="-78"/>
                <a:cs typeface="Simplified Arabic" pitchFamily="18" charset="-78"/>
              </a:rPr>
              <a:t>الأساسيات النظريّة (9/4)</a:t>
            </a:r>
            <a:endParaRPr lang="en-US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4665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مستطيل 1"/>
          <p:cNvSpPr/>
          <p:nvPr/>
        </p:nvSpPr>
        <p:spPr>
          <a:xfrm>
            <a:off x="193964" y="588724"/>
            <a:ext cx="119980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ar-SY" sz="2400" b="1" dirty="0"/>
              <a:t>التعديل (</a:t>
            </a:r>
            <a:r>
              <a:rPr lang="en-US" sz="2400" b="1" dirty="0"/>
              <a:t>Modulation</a:t>
            </a:r>
            <a:r>
              <a:rPr lang="ar-SY" sz="2400" b="1" dirty="0"/>
              <a:t>)</a:t>
            </a:r>
            <a:endParaRPr lang="ar-SY" sz="2400" dirty="0"/>
          </a:p>
          <a:p>
            <a:pPr algn="r" rtl="1"/>
            <a:r>
              <a:rPr lang="ar-SY" sz="2400" dirty="0"/>
              <a:t>تحميل الإشارة الرقمية على </a:t>
            </a:r>
            <a:r>
              <a:rPr lang="ar-SY" sz="2400" b="1" dirty="0"/>
              <a:t>موجة حاملة بتردد اكبر</a:t>
            </a:r>
          </a:p>
        </p:txBody>
      </p:sp>
      <p:graphicFrame>
        <p:nvGraphicFramePr>
          <p:cNvPr id="5" name="جدول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490276"/>
              </p:ext>
            </p:extLst>
          </p:nvPr>
        </p:nvGraphicFramePr>
        <p:xfrm>
          <a:off x="1" y="1444102"/>
          <a:ext cx="12192000" cy="5280684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484809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495094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051893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208027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662684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26495272"/>
                    </a:ext>
                  </a:extLst>
                </a:gridCol>
              </a:tblGrid>
              <a:tr h="488664">
                <a:tc>
                  <a:txBody>
                    <a:bodyPr/>
                    <a:lstStyle/>
                    <a:p>
                      <a:pPr algn="r"/>
                      <a:r>
                        <a:rPr lang="ar-SY" dirty="0">
                          <a:solidFill>
                            <a:schemeClr val="tx1"/>
                          </a:solidFill>
                        </a:rPr>
                        <a:t>عدد البتات لكل رمز</a:t>
                      </a:r>
                      <a:endParaRPr lang="ar-SY" sz="1800" dirty="0">
                        <a:solidFill>
                          <a:schemeClr val="tx1"/>
                        </a:solidFill>
                      </a:endParaRP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الاستخدامات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العيوب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المزايا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الفكرة الأساسية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نوع التعديل</a:t>
                      </a: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2966149566"/>
                  </a:ext>
                </a:extLst>
              </a:tr>
              <a:tr h="865737">
                <a:tc>
                  <a:txBody>
                    <a:bodyPr/>
                    <a:lstStyle/>
                    <a:p>
                      <a:pPr algn="r"/>
                      <a:r>
                        <a:rPr lang="ar-SY" dirty="0"/>
                        <a:t>1 بت</a:t>
                      </a:r>
                      <a:endParaRPr lang="ar-SY" sz="1800" dirty="0">
                        <a:solidFill>
                          <a:schemeClr val="tx1"/>
                        </a:solidFill>
                      </a:endParaRP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أنظمة المايكروييف العسكرية، الأقمار الصناعية، روابط تجريبية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معدل بيانات منخفض (بت واحد/رمز)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بسيط جدًا، مقاوم للضجيج والتلاشي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يمثل كل بت بتغير في طور الحاملة (0° أو 180°)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BPSK (Binary Phase Shift Keying)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1652177042"/>
                  </a:ext>
                </a:extLst>
              </a:tr>
              <a:tr h="1070124">
                <a:tc>
                  <a:txBody>
                    <a:bodyPr/>
                    <a:lstStyle/>
                    <a:p>
                      <a:pPr algn="r"/>
                      <a:r>
                        <a:rPr lang="ar-SY" dirty="0"/>
                        <a:t>2 بت</a:t>
                      </a:r>
                      <a:endParaRPr lang="ar-SY" sz="1800" dirty="0">
                        <a:solidFill>
                          <a:schemeClr val="tx1"/>
                        </a:solidFill>
                      </a:endParaRP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الأنظمة</a:t>
                      </a:r>
                      <a:r>
                        <a:rPr lang="ar-SY" sz="1800" baseline="0" dirty="0">
                          <a:solidFill>
                            <a:schemeClr val="tx1"/>
                          </a:solidFill>
                        </a:rPr>
                        <a:t> التجارية</a:t>
                      </a:r>
                      <a:endParaRPr lang="ar-SY" sz="1800" dirty="0">
                        <a:solidFill>
                          <a:schemeClr val="tx1"/>
                        </a:solidFill>
                      </a:endParaRPr>
                    </a:p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Wi-Fi، WiMAX، </a:t>
                      </a:r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روابط المايكروييف الثابتة)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أكثر حساسية لأخطاء الطور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ضعف معدل البيانات مقارنة   بنفس عرض الحزمة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BPSK</a:t>
                      </a:r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ب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ar-SY" sz="1800" dirty="0">
                        <a:solidFill>
                          <a:schemeClr val="tx1"/>
                        </a:solidFill>
                      </a:endParaRP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يمثل كل رمزين بأربع أطوار مختلفة (0°, 90°, 180°, 270°)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QPSK (Quadrature PSK)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3333871801"/>
                  </a:ext>
                </a:extLst>
              </a:tr>
              <a:tr h="748810"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3 / 4 بت 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وصلات المايكروييف الحديثة عالية السعة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يحتاج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SNR </a:t>
                      </a:r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مرتفع جدًا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كفاءة طيفية عالية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>
                          <a:solidFill>
                            <a:schemeClr val="tx1"/>
                          </a:solidFill>
                        </a:rPr>
                        <a:t>زيادة عدد مستويات الطور لتمثيل أكثر من بت في كل رمز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8PSK / 16PSK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4276565103"/>
                  </a:ext>
                </a:extLst>
              </a:tr>
              <a:tr h="865737"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4 / 6 بت 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الأنظمة الحديثة جدًا: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LTE، 5G، </a:t>
                      </a:r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وصلات المايكروييف التجارية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أكثر حساسية للتشويه والتلاشي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أعلى كفاءة طيفية، معدلات بيانات عالية جدًا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تعديل السعة والطور معًا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16-QAM / 64-QAM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383150515"/>
                  </a:ext>
                </a:extLst>
              </a:tr>
              <a:tr h="748810">
                <a:tc>
                  <a:txBody>
                    <a:bodyPr/>
                    <a:lstStyle/>
                    <a:p>
                      <a:pPr algn="r"/>
                      <a:r>
                        <a:rPr lang="ar-SY" dirty="0"/>
                        <a:t>2 بت</a:t>
                      </a:r>
                      <a:endParaRPr lang="ar-SY" sz="1800" dirty="0">
                        <a:solidFill>
                          <a:schemeClr val="tx1"/>
                        </a:solidFill>
                      </a:endParaRP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أنظمة 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GSM، </a:t>
                      </a:r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بعض تطبيقات المايكروييف الضيقة النطاق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تعقيد أكبر في المولد والمستقبل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طيف ضيق جدًا ومناسب للقنوات المحدودة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ar-SY" sz="1800" dirty="0">
                          <a:solidFill>
                            <a:schemeClr val="tx1"/>
                          </a:solidFill>
                        </a:rPr>
                        <a:t>تعديل الطور بسلاسة بدون قفزات مفاجئة</a:t>
                      </a:r>
                    </a:p>
                  </a:txBody>
                  <a:tcPr marL="80580" marR="80580" marT="40290" marB="4029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GMSK (Gaussian Minimum Shift Keying)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80580" marR="80580" marT="40290" marB="40290" anchor="ctr"/>
                </a:tc>
                <a:extLst>
                  <a:ext uri="{0D108BD9-81ED-4DB2-BD59-A6C34878D82A}">
                    <a16:rowId xmlns:a16="http://schemas.microsoft.com/office/drawing/2014/main" val="4014146252"/>
                  </a:ext>
                </a:extLst>
              </a:tr>
            </a:tbl>
          </a:graphicData>
        </a:graphic>
      </p:graphicFrame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57E336CE-68A2-2558-E67D-D3C217ED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B9B25E-64B5-F87D-37F6-63CF8D4CE619}"/>
              </a:ext>
            </a:extLst>
          </p:cNvPr>
          <p:cNvSpPr txBox="1">
            <a:spLocks/>
          </p:cNvSpPr>
          <p:nvPr/>
        </p:nvSpPr>
        <p:spPr>
          <a:xfrm>
            <a:off x="3141784" y="136523"/>
            <a:ext cx="5908431" cy="5371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SY" b="1" dirty="0">
                <a:latin typeface="Simplified Arabic" pitchFamily="18" charset="-78"/>
                <a:cs typeface="Simplified Arabic" pitchFamily="18" charset="-78"/>
              </a:rPr>
              <a:t>الأساسيات النظريّة (9/5)</a:t>
            </a:r>
            <a:endParaRPr lang="en-US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8127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29FDE-9DB1-3059-82DF-7BA7AF742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0" y="679420"/>
            <a:ext cx="12192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Y" sz="2800" b="1" dirty="0"/>
              <a:t>نوع القناة (</a:t>
            </a:r>
            <a:r>
              <a:rPr lang="en-US" sz="2800" b="1" dirty="0"/>
              <a:t>Channel type </a:t>
            </a:r>
            <a:r>
              <a:rPr lang="ar-SY" sz="2800" b="1" dirty="0"/>
              <a:t>) </a:t>
            </a:r>
            <a:endParaRPr lang="ar-SY" sz="2800" dirty="0"/>
          </a:p>
          <a:p>
            <a:pPr lvl="0" algn="r" defTabSz="914400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Y" sz="2400" dirty="0"/>
              <a:t>في منظومات </a:t>
            </a:r>
            <a:r>
              <a:rPr lang="ar-SY" sz="2400" b="1" dirty="0"/>
              <a:t>الاتصالات الميكروية (</a:t>
            </a:r>
            <a:r>
              <a:rPr lang="en-US" sz="2400" b="1" dirty="0"/>
              <a:t>(Microwave</a:t>
            </a:r>
            <a:r>
              <a:rPr lang="en-US" sz="2400" dirty="0"/>
              <a:t>، </a:t>
            </a:r>
            <a:r>
              <a:rPr lang="ar-SY" sz="2400" dirty="0"/>
              <a:t>الإشارة تنتقل غالبًا في بيئة فيها </a:t>
            </a:r>
            <a:r>
              <a:rPr lang="ar-SY" sz="2400" b="1" dirty="0"/>
              <a:t>انعكاسات</a:t>
            </a:r>
            <a:r>
              <a:rPr lang="ar-SY" sz="2400" dirty="0"/>
              <a:t> و</a:t>
            </a:r>
            <a:r>
              <a:rPr lang="ar-SY" sz="2400" b="1" dirty="0"/>
              <a:t>تشتت</a:t>
            </a:r>
            <a:r>
              <a:rPr lang="ar-SY" sz="2400" dirty="0"/>
              <a:t> و</a:t>
            </a:r>
            <a:r>
              <a:rPr lang="ar-SY" sz="2400" b="1" dirty="0"/>
              <a:t>تعدد مسارات (</a:t>
            </a:r>
            <a:r>
              <a:rPr lang="en-US" sz="2400" b="1" dirty="0"/>
              <a:t>(Multipath</a:t>
            </a:r>
            <a:br>
              <a:rPr lang="en-US" sz="2400" dirty="0"/>
            </a:b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7" name="جدول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624991"/>
              </p:ext>
            </p:extLst>
          </p:nvPr>
        </p:nvGraphicFramePr>
        <p:xfrm>
          <a:off x="-2" y="2041707"/>
          <a:ext cx="12192000" cy="4816290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4835236">
                  <a:extLst>
                    <a:ext uri="{9D8B030D-6E8A-4147-A177-3AD203B41FA5}">
                      <a16:colId xmlns:a16="http://schemas.microsoft.com/office/drawing/2014/main" val="1845936592"/>
                    </a:ext>
                  </a:extLst>
                </a:gridCol>
                <a:gridCol w="4405746">
                  <a:extLst>
                    <a:ext uri="{9D8B030D-6E8A-4147-A177-3AD203B41FA5}">
                      <a16:colId xmlns:a16="http://schemas.microsoft.com/office/drawing/2014/main" val="774946593"/>
                    </a:ext>
                  </a:extLst>
                </a:gridCol>
                <a:gridCol w="2951018">
                  <a:extLst>
                    <a:ext uri="{9D8B030D-6E8A-4147-A177-3AD203B41FA5}">
                      <a16:colId xmlns:a16="http://schemas.microsoft.com/office/drawing/2014/main" val="328057425"/>
                    </a:ext>
                  </a:extLst>
                </a:gridCol>
              </a:tblGrid>
              <a:tr h="515451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Rician Fading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Rayleigh Fading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الخاصية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4473562"/>
                  </a:ext>
                </a:extLst>
              </a:tr>
              <a:tr h="515451"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/>
                        <a:t>موجود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/>
                        <a:t>غير موجود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المسار المباشر (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LOS</a:t>
                      </a:r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708617"/>
                  </a:ext>
                </a:extLst>
              </a:tr>
              <a:tr h="515451"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/>
                        <a:t>ريفية أو </a:t>
                      </a:r>
                      <a:r>
                        <a:rPr lang="en-US" sz="2000" dirty="0"/>
                        <a:t>Line-of-Sight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/>
                        <a:t>حضرية مليئة بالعوائق </a:t>
                      </a:r>
                      <a:r>
                        <a:rPr lang="en-US" sz="2000" dirty="0"/>
                        <a:t>Non-LOS)</a:t>
                      </a:r>
                      <a:r>
                        <a:rPr lang="ar-SY" sz="2000" dirty="0"/>
                        <a:t>)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البيئة النموذجية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427414"/>
                  </a:ext>
                </a:extLst>
              </a:tr>
              <a:tr h="515451"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/>
                        <a:t>انعكاسات + مسار مباشر قوي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/>
                        <a:t>مجموع انعكاسات فقط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مكونات الإشارة المستقبلة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905612"/>
                  </a:ext>
                </a:extLst>
              </a:tr>
              <a:tr h="515451">
                <a:tc>
                  <a:txBody>
                    <a:bodyPr/>
                    <a:lstStyle/>
                    <a:p>
                      <a:pPr algn="r" rtl="1"/>
                      <a:r>
                        <a:rPr lang="en-US" sz="2000" dirty="0"/>
                        <a:t>K&gt;0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/>
                        <a:t> </a:t>
                      </a:r>
                      <a:r>
                        <a:rPr lang="en-US" sz="2000" dirty="0"/>
                        <a:t>K=0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معامل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789369"/>
                  </a:ext>
                </a:extLst>
              </a:tr>
              <a:tr h="515451"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/>
                        <a:t>الإشارة أكثر استقرارًا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/>
                        <a:t>قوة الإشارة تتذبذب بشدة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الاستقبال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791226"/>
                  </a:ext>
                </a:extLst>
              </a:tr>
              <a:tr h="515451"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/>
                        <a:t>أعقد، يعتمد على قيمة </a:t>
                      </a:r>
                      <a:r>
                        <a:rPr lang="en-US" sz="2000" dirty="0"/>
                        <a:t>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/>
                        <a:t>أبسط (حالة خاصة من </a:t>
                      </a:r>
                      <a:r>
                        <a:rPr lang="en-US" sz="2000" dirty="0"/>
                        <a:t>Rician)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التحليل الرياضي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414306"/>
                  </a:ext>
                </a:extLst>
              </a:tr>
              <a:tr h="692682"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/>
                        <a:t>في الوصلات الموجهة (</a:t>
                      </a:r>
                      <a:r>
                        <a:rPr lang="en-US" sz="2000" dirty="0"/>
                        <a:t>Point-to-Point Microwave</a:t>
                      </a:r>
                      <a:r>
                        <a:rPr lang="ar-SY" sz="2000" dirty="0"/>
                        <a:t>)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/>
                        <a:t>في الروابط المتعددة المسارات بدون رؤية مباشرة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الظهور في أنظمة المايكروييف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932836"/>
                  </a:ext>
                </a:extLst>
              </a:tr>
              <a:tr h="515451"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/>
                        <a:t>أفضل بسبب وجود مسار ثابت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/>
                        <a:t>أسوأ بسبب التلاشي العميق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ar-SY" sz="2000" dirty="0">
                          <a:solidFill>
                            <a:schemeClr val="tx1"/>
                          </a:solidFill>
                        </a:rPr>
                        <a:t>الأداء العام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6336555"/>
                  </a:ext>
                </a:extLst>
              </a:tr>
            </a:tbl>
          </a:graphicData>
        </a:graphic>
      </p:graphicFrame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5E3C2F2B-725D-A956-7C3E-CAC9671F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15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F85EF-D2F3-4AD0-ACF1-AA083CF155F0}"/>
              </a:ext>
            </a:extLst>
          </p:cNvPr>
          <p:cNvSpPr txBox="1">
            <a:spLocks/>
          </p:cNvSpPr>
          <p:nvPr/>
        </p:nvSpPr>
        <p:spPr>
          <a:xfrm>
            <a:off x="3141783" y="102644"/>
            <a:ext cx="5908431" cy="5371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SY" b="1" dirty="0">
                <a:latin typeface="Simplified Arabic" pitchFamily="18" charset="-78"/>
                <a:cs typeface="Simplified Arabic" pitchFamily="18" charset="-78"/>
              </a:rPr>
              <a:t>الأساسيات النظريّة (9/6)</a:t>
            </a:r>
            <a:endParaRPr lang="en-US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9110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504B1A30-05DD-47DA-6388-A800D16E3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16</a:t>
            </a:fld>
            <a:endParaRPr lang="en-US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2F33ECA9-1FFA-9882-2F5A-E15E8573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3948"/>
            <a:ext cx="12192000" cy="525405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D3C6073-BF8E-A3E7-BC43-F7C013719616}"/>
              </a:ext>
            </a:extLst>
          </p:cNvPr>
          <p:cNvSpPr txBox="1">
            <a:spLocks/>
          </p:cNvSpPr>
          <p:nvPr/>
        </p:nvSpPr>
        <p:spPr>
          <a:xfrm>
            <a:off x="3141783" y="102644"/>
            <a:ext cx="5908431" cy="5371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SY" b="1" dirty="0">
                <a:latin typeface="Simplified Arabic" pitchFamily="18" charset="-78"/>
                <a:cs typeface="Simplified Arabic" pitchFamily="18" charset="-78"/>
              </a:rPr>
              <a:t>الأساسيات النظريّة (9/7)</a:t>
            </a:r>
            <a:endParaRPr lang="en-US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EB402E36-6DAC-16DE-E6EC-F52E1F6026A7}"/>
              </a:ext>
            </a:extLst>
          </p:cNvPr>
          <p:cNvSpPr txBox="1"/>
          <p:nvPr/>
        </p:nvSpPr>
        <p:spPr>
          <a:xfrm>
            <a:off x="6430780" y="804030"/>
            <a:ext cx="5761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Y" sz="2800" b="1" dirty="0"/>
              <a:t>خطوات تحويل الإشارة من تماثلية لرقمية</a:t>
            </a:r>
            <a:r>
              <a:rPr lang="en-US" sz="2800" b="1" dirty="0"/>
              <a:t>:</a:t>
            </a:r>
            <a:br>
              <a:rPr lang="en-US" sz="2400" b="1" dirty="0"/>
            </a:b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362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72131-7B9B-853E-9D4E-3A727BDC9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11D64B77-18BB-765F-343B-3397737D9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648B67-AB7D-15DB-301E-EE6CD6AAC4DB}"/>
              </a:ext>
            </a:extLst>
          </p:cNvPr>
          <p:cNvSpPr txBox="1">
            <a:spLocks/>
          </p:cNvSpPr>
          <p:nvPr/>
        </p:nvSpPr>
        <p:spPr>
          <a:xfrm>
            <a:off x="3141783" y="102644"/>
            <a:ext cx="5908431" cy="5371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SY" b="1" dirty="0">
                <a:latin typeface="Simplified Arabic" pitchFamily="18" charset="-78"/>
                <a:cs typeface="Simplified Arabic" pitchFamily="18" charset="-78"/>
              </a:rPr>
              <a:t>الأساسيات النظريّة (9/8)</a:t>
            </a:r>
            <a:endParaRPr lang="en-US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8" name="مربع نص 7">
            <a:extLst>
              <a:ext uri="{FF2B5EF4-FFF2-40B4-BE49-F238E27FC236}">
                <a16:creationId xmlns:a16="http://schemas.microsoft.com/office/drawing/2014/main" id="{20EE3BA2-6A6D-63D2-7823-447128740C72}"/>
              </a:ext>
            </a:extLst>
          </p:cNvPr>
          <p:cNvSpPr txBox="1"/>
          <p:nvPr/>
        </p:nvSpPr>
        <p:spPr>
          <a:xfrm>
            <a:off x="6430780" y="804030"/>
            <a:ext cx="5761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Y" sz="2800" b="1" dirty="0"/>
              <a:t>الوصلة الميكروية ومكوناتها:</a:t>
            </a:r>
            <a:endParaRPr lang="en-US" sz="2400" b="1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76638014-896C-652C-0101-59CDCE933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075"/>
            <a:ext cx="12082072" cy="544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4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1B5D841A-B2DA-E8EE-EF51-0A58BDFAE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18</a:t>
            </a:fld>
            <a:endParaRPr lang="en-US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53031848-22F9-FF0D-ADF5-8AEBF5F6D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3278"/>
            <a:ext cx="12192000" cy="423472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5E9FE6C-C392-EDB5-245B-0864D070DEBE}"/>
              </a:ext>
            </a:extLst>
          </p:cNvPr>
          <p:cNvSpPr txBox="1">
            <a:spLocks/>
          </p:cNvSpPr>
          <p:nvPr/>
        </p:nvSpPr>
        <p:spPr>
          <a:xfrm>
            <a:off x="3141783" y="102644"/>
            <a:ext cx="5908431" cy="5371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SY" b="1" dirty="0">
                <a:latin typeface="Simplified Arabic" pitchFamily="18" charset="-78"/>
                <a:cs typeface="Simplified Arabic" pitchFamily="18" charset="-78"/>
              </a:rPr>
              <a:t>الأساسيات النظريّة (9/9)</a:t>
            </a:r>
            <a:endParaRPr lang="en-US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6" name="مربع نص 5">
            <a:extLst>
              <a:ext uri="{FF2B5EF4-FFF2-40B4-BE49-F238E27FC236}">
                <a16:creationId xmlns:a16="http://schemas.microsoft.com/office/drawing/2014/main" id="{E33170EE-4BBB-50D5-26BB-4835A718AC03}"/>
              </a:ext>
            </a:extLst>
          </p:cNvPr>
          <p:cNvSpPr txBox="1"/>
          <p:nvPr/>
        </p:nvSpPr>
        <p:spPr>
          <a:xfrm>
            <a:off x="1528997" y="1431222"/>
            <a:ext cx="10663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Y" sz="2400" dirty="0"/>
              <a:t>تردد المايكروويف نظرياً يتراوح بين 300</a:t>
            </a:r>
            <a:r>
              <a:rPr lang="en-US" sz="2400" dirty="0"/>
              <a:t>MHz </a:t>
            </a:r>
            <a:r>
              <a:rPr lang="ar-SY" sz="2400" dirty="0"/>
              <a:t> الى </a:t>
            </a:r>
            <a:r>
              <a:rPr lang="en-US" sz="2400" dirty="0"/>
              <a:t>300GHz</a:t>
            </a:r>
            <a:r>
              <a:rPr lang="ar-SY" sz="2400" dirty="0"/>
              <a:t>,</a:t>
            </a:r>
          </a:p>
          <a:p>
            <a:pPr algn="r" defTabSz="914400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Y" sz="2400" dirty="0"/>
              <a:t>أي طول الموجة يتراوح بين 100</a:t>
            </a:r>
            <a:r>
              <a:rPr lang="en-US" sz="2400" dirty="0"/>
              <a:t>cm</a:t>
            </a:r>
            <a:r>
              <a:rPr lang="ar-SY" sz="2400" dirty="0"/>
              <a:t> الى 0.1</a:t>
            </a:r>
            <a:r>
              <a:rPr lang="en-US" sz="2400" dirty="0"/>
              <a:t>cm</a:t>
            </a:r>
            <a:r>
              <a:rPr lang="ar-SY" sz="2400" dirty="0"/>
              <a:t>,</a:t>
            </a:r>
          </a:p>
          <a:p>
            <a:pPr algn="r" defTabSz="914400" rt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Y" sz="2400" dirty="0"/>
              <a:t>لكن عمليا التردد المستخدم يتراوح بين 1</a:t>
            </a:r>
            <a:r>
              <a:rPr lang="en-US" sz="2400" dirty="0"/>
              <a:t>GHz</a:t>
            </a:r>
            <a:r>
              <a:rPr lang="ar-SY" sz="2400" dirty="0"/>
              <a:t> الى </a:t>
            </a:r>
            <a:r>
              <a:rPr lang="en-US" sz="2400" dirty="0"/>
              <a:t>40GHz</a:t>
            </a:r>
            <a:r>
              <a:rPr lang="ar-SY" sz="2400" dirty="0"/>
              <a:t>.</a:t>
            </a:r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F6FAD0C-B171-1269-AACA-4DE9CB21E29F}"/>
              </a:ext>
            </a:extLst>
          </p:cNvPr>
          <p:cNvSpPr txBox="1">
            <a:spLocks/>
          </p:cNvSpPr>
          <p:nvPr/>
        </p:nvSpPr>
        <p:spPr>
          <a:xfrm>
            <a:off x="7974191" y="694535"/>
            <a:ext cx="4016018" cy="5371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SY" b="1" dirty="0">
                <a:latin typeface="Simplified Arabic" pitchFamily="18" charset="-78"/>
                <a:cs typeface="Simplified Arabic" pitchFamily="18" charset="-78"/>
              </a:rPr>
              <a:t>الترددات المايكرووية:</a:t>
            </a:r>
            <a:endParaRPr lang="en-US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7967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4632B736-4D15-8277-0CE8-257598AE2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CA8A6-7DDF-E0FE-3243-9FAB5F88E359}"/>
              </a:ext>
            </a:extLst>
          </p:cNvPr>
          <p:cNvSpPr txBox="1">
            <a:spLocks/>
          </p:cNvSpPr>
          <p:nvPr/>
        </p:nvSpPr>
        <p:spPr>
          <a:xfrm>
            <a:off x="0" y="1035792"/>
            <a:ext cx="12192000" cy="582220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هدف المشروع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المشكلة التي يعالجها المشروع وأهميته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خطوات تنفيذ المشروع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الأساسيات النظرية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latin typeface="Simplified Arabic" pitchFamily="18" charset="-78"/>
                <a:cs typeface="Simplified Arabic" pitchFamily="18" charset="-78"/>
              </a:rPr>
              <a:t>التنفيذ العملي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النتائج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الآفاق المستقبلية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قائمة المراجع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0CED1C-1CE1-C2A2-0918-D559825069D0}"/>
              </a:ext>
            </a:extLst>
          </p:cNvPr>
          <p:cNvSpPr txBox="1"/>
          <p:nvPr/>
        </p:nvSpPr>
        <p:spPr>
          <a:xfrm>
            <a:off x="2129513" y="266351"/>
            <a:ext cx="7339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ified Arabic" pitchFamily="18" charset="-78"/>
                <a:cs typeface="Simplified Arabic" pitchFamily="18" charset="-78"/>
              </a:rPr>
              <a:t>مخطط العرض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3670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2129513" y="266351"/>
            <a:ext cx="7339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ified Arabic" pitchFamily="18" charset="-78"/>
                <a:cs typeface="Simplified Arabic" pitchFamily="18" charset="-78"/>
              </a:rPr>
              <a:t>مخطط العرض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128FC70-EC87-4505-B103-CC8A34AD5B99}"/>
              </a:ext>
            </a:extLst>
          </p:cNvPr>
          <p:cNvSpPr txBox="1"/>
          <p:nvPr/>
        </p:nvSpPr>
        <p:spPr>
          <a:xfrm>
            <a:off x="1753565" y="5010859"/>
            <a:ext cx="2234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solidFill>
                <a:srgbClr val="A6A6A6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1035792"/>
            <a:ext cx="12192000" cy="582220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هدف المشروع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المشكلة التي يعالجها المشروع وأهميته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latin typeface="Simplified Arabic" pitchFamily="18" charset="-78"/>
                <a:cs typeface="Simplified Arabic" pitchFamily="18" charset="-78"/>
              </a:rPr>
              <a:t>خطوات</a:t>
            </a:r>
            <a:r>
              <a:rPr lang="ar-SY" sz="2000" b="1" dirty="0">
                <a:solidFill>
                  <a:schemeClr val="bg1">
                    <a:lumMod val="7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 </a:t>
            </a:r>
            <a:r>
              <a:rPr lang="ar-SY" sz="2000" b="1" dirty="0">
                <a:latin typeface="Simplified Arabic" pitchFamily="18" charset="-78"/>
                <a:cs typeface="Simplified Arabic" pitchFamily="18" charset="-78"/>
              </a:rPr>
              <a:t>تنفيذ</a:t>
            </a:r>
            <a:r>
              <a:rPr lang="ar-SY" sz="2000" b="1" dirty="0">
                <a:solidFill>
                  <a:schemeClr val="bg1">
                    <a:lumMod val="7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 </a:t>
            </a:r>
            <a:r>
              <a:rPr lang="ar-SY" sz="2000" b="1" dirty="0">
                <a:latin typeface="Simplified Arabic" pitchFamily="18" charset="-78"/>
                <a:cs typeface="Simplified Arabic" pitchFamily="18" charset="-78"/>
              </a:rPr>
              <a:t>المشروع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الأساسيات النظرية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التنفيذ العملي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النتائج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latin typeface="Simplified Arabic" pitchFamily="18" charset="-78"/>
                <a:cs typeface="Simplified Arabic" pitchFamily="18" charset="-78"/>
              </a:rPr>
              <a:t>الآفاق المستقبلية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latin typeface="Simplified Arabic" pitchFamily="18" charset="-78"/>
                <a:cs typeface="Simplified Arabic" pitchFamily="18" charset="-78"/>
              </a:rPr>
              <a:t>قائمة المراجع</a:t>
            </a:r>
          </a:p>
          <a:p>
            <a:pPr algn="r" rtl="1">
              <a:lnSpc>
                <a:spcPct val="150000"/>
              </a:lnSpc>
            </a:pPr>
            <a:endParaRPr lang="ar-SY" sz="2000" b="1" dirty="0">
              <a:solidFill>
                <a:schemeClr val="tx1">
                  <a:lumMod val="95000"/>
                  <a:lumOff val="5000"/>
                </a:schemeClr>
              </a:solidFill>
              <a:latin typeface="Simplified Arabic" pitchFamily="18" charset="-78"/>
              <a:cs typeface="Simplified Arabic" pitchFamily="18" charset="-78"/>
            </a:endParaRPr>
          </a:p>
          <a:p>
            <a:pPr marL="0" indent="0" algn="r" rtl="1">
              <a:lnSpc>
                <a:spcPct val="150000"/>
              </a:lnSpc>
              <a:buNone/>
            </a:pPr>
            <a:endParaRPr lang="ar-SY" sz="2000" b="1" dirty="0">
              <a:solidFill>
                <a:schemeClr val="tx1">
                  <a:lumMod val="95000"/>
                  <a:lumOff val="5000"/>
                </a:schemeClr>
              </a:solidFill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3B89D685-59FE-B458-1664-9E18A0F0F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56555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94B0967C-4BA2-FDC4-1618-B0F0ED7E8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20</a:t>
            </a:fld>
            <a:endParaRPr lang="en-US"/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FABECD1D-C80D-2C5D-0882-58F57ADFC5C2}"/>
              </a:ext>
            </a:extLst>
          </p:cNvPr>
          <p:cNvSpPr txBox="1"/>
          <p:nvPr/>
        </p:nvSpPr>
        <p:spPr>
          <a:xfrm>
            <a:off x="697206" y="1187418"/>
            <a:ext cx="1079758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System Name	DESKTOP-N6D9MAD</a:t>
            </a:r>
          </a:p>
          <a:p>
            <a:br>
              <a:rPr lang="ar-SY" sz="2400" dirty="0"/>
            </a:br>
            <a:r>
              <a:rPr lang="en-US" sz="2400" dirty="0"/>
              <a:t>Fixed hard disk	KINGSTON SA400S37480G	512GBYTES</a:t>
            </a:r>
          </a:p>
          <a:p>
            <a:endParaRPr lang="en-US" sz="2400" dirty="0"/>
          </a:p>
          <a:p>
            <a:pPr algn="l"/>
            <a:r>
              <a:rPr lang="en-US" sz="2400" dirty="0"/>
              <a:t>Processor 	AMD A4-9125 RADEON R3, 4 COMUTE CORES 2C+2G</a:t>
            </a:r>
          </a:p>
          <a:p>
            <a:pPr algn="l"/>
            <a:endParaRPr lang="en-US" sz="2400" dirty="0"/>
          </a:p>
          <a:p>
            <a:r>
              <a:rPr lang="en-US" sz="2400" dirty="0"/>
              <a:t>RAM	8.00 GB</a:t>
            </a:r>
          </a:p>
          <a:p>
            <a:pPr algn="l"/>
            <a:endParaRPr lang="en-US" b="1" dirty="0"/>
          </a:p>
          <a:p>
            <a:pPr algn="r" rtl="1"/>
            <a:r>
              <a:rPr lang="ar-SY" sz="2800" b="1" dirty="0"/>
              <a:t>البرامج المستخدمة : </a:t>
            </a:r>
          </a:p>
          <a:p>
            <a:pPr algn="l"/>
            <a:r>
              <a:rPr lang="en-US" sz="2400" b="1" dirty="0"/>
              <a:t>MATLAB R2017B</a:t>
            </a:r>
          </a:p>
          <a:p>
            <a:pPr algn="l"/>
            <a:r>
              <a:rPr lang="en-US" sz="2400" b="1" dirty="0"/>
              <a:t>Pathloss  5</a:t>
            </a:r>
          </a:p>
          <a:p>
            <a:r>
              <a:rPr lang="en-US" sz="2400" b="1" dirty="0"/>
              <a:t>Google Earth Pro</a:t>
            </a:r>
          </a:p>
          <a:p>
            <a:pPr algn="l"/>
            <a:endParaRPr lang="en-US" b="1" dirty="0"/>
          </a:p>
          <a:p>
            <a:pPr algn="r" rtl="1"/>
            <a:endParaRPr lang="en-US" b="1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B885D028-BCC4-01F6-85F7-FCFF0C11B1B9}"/>
              </a:ext>
            </a:extLst>
          </p:cNvPr>
          <p:cNvSpPr txBox="1"/>
          <p:nvPr/>
        </p:nvSpPr>
        <p:spPr>
          <a:xfrm>
            <a:off x="3666031" y="154654"/>
            <a:ext cx="48599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ar-SY" sz="3200" b="1" dirty="0"/>
              <a:t>مكونات وعتاد مستخدم بالمشروع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23937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942ED-0394-BE94-354F-698F470A7896}"/>
              </a:ext>
            </a:extLst>
          </p:cNvPr>
          <p:cNvSpPr txBox="1">
            <a:spLocks/>
          </p:cNvSpPr>
          <p:nvPr/>
        </p:nvSpPr>
        <p:spPr>
          <a:xfrm>
            <a:off x="4010296" y="1825624"/>
            <a:ext cx="7343503" cy="261146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ar-SY" dirty="0"/>
              <a:t>تم بناء نموذج محاكاة كامل باستخدام </a:t>
            </a:r>
            <a:r>
              <a:rPr lang="en-US" dirty="0"/>
              <a:t>.MATLAB Simulink</a:t>
            </a:r>
          </a:p>
          <a:p>
            <a:pPr algn="r" rtl="1"/>
            <a:r>
              <a:rPr lang="ar-SY" dirty="0"/>
              <a:t>تطبيق التعديلات المختلفة مع وبدون ترميز </a:t>
            </a:r>
            <a:r>
              <a:rPr lang="en-US" dirty="0"/>
              <a:t>.LDPC</a:t>
            </a:r>
          </a:p>
          <a:p>
            <a:pPr algn="r" rtl="1"/>
            <a:r>
              <a:rPr lang="ar-SY" dirty="0"/>
              <a:t>اختبار الأداء تحت قنوات </a:t>
            </a:r>
            <a:r>
              <a:rPr lang="en-US" dirty="0"/>
              <a:t>AWGN </a:t>
            </a:r>
            <a:r>
              <a:rPr lang="ar-SY" dirty="0"/>
              <a:t> و </a:t>
            </a:r>
            <a:r>
              <a:rPr lang="en-US" dirty="0"/>
              <a:t>.Rayleigh</a:t>
            </a:r>
          </a:p>
          <a:p>
            <a:pPr algn="r" rtl="1"/>
            <a:r>
              <a:rPr lang="ar-SY" dirty="0"/>
              <a:t>تم بناء نموذج محاكاة كامل ب استخدام </a:t>
            </a:r>
            <a:r>
              <a:rPr lang="en-US" dirty="0"/>
              <a:t>Pathloss</a:t>
            </a:r>
            <a:r>
              <a:rPr lang="ar-SY" dirty="0"/>
              <a:t>.</a:t>
            </a:r>
          </a:p>
          <a:p>
            <a:pPr algn="r" rtl="1"/>
            <a:r>
              <a:rPr lang="ar-SY" dirty="0"/>
              <a:t>اختبار الأداء مع وضع حسابات الوصلة كاملةً.</a:t>
            </a:r>
          </a:p>
          <a:p>
            <a:pPr algn="r" rtl="1"/>
            <a:endParaRPr lang="en-US" dirty="0"/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CA2486ED-44F0-0B4C-96A4-0F1E60D44A71}"/>
              </a:ext>
            </a:extLst>
          </p:cNvPr>
          <p:cNvSpPr txBox="1"/>
          <p:nvPr/>
        </p:nvSpPr>
        <p:spPr>
          <a:xfrm>
            <a:off x="787912" y="4644405"/>
            <a:ext cx="10616176" cy="954107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Y" sz="2800" dirty="0"/>
              <a:t>سيتم رؤية بعض من التطبيقات العملية التي تم تنفيذها على برنامج </a:t>
            </a:r>
            <a:r>
              <a:rPr lang="en-US" sz="2800" dirty="0"/>
              <a:t>Simulink</a:t>
            </a:r>
            <a:r>
              <a:rPr lang="ar-SY" sz="2800" dirty="0"/>
              <a:t> </a:t>
            </a:r>
            <a:r>
              <a:rPr lang="en-US" sz="2800" dirty="0"/>
              <a:t>MATLAB</a:t>
            </a:r>
            <a:r>
              <a:rPr lang="ar-SY" sz="2800" dirty="0"/>
              <a:t>.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ar-SY" sz="2800" dirty="0"/>
              <a:t>و رؤية التنفيذ العملي على </a:t>
            </a:r>
            <a:r>
              <a:rPr lang="en-US" sz="2800" dirty="0"/>
              <a:t>pathloss</a:t>
            </a:r>
            <a:r>
              <a:rPr lang="ar-SY" sz="2800" dirty="0"/>
              <a:t>.</a:t>
            </a:r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12BB0EA7-FDAE-4989-A248-B9AE1603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05B24A40-7E0B-936C-634F-584564781113}"/>
              </a:ext>
            </a:extLst>
          </p:cNvPr>
          <p:cNvSpPr txBox="1"/>
          <p:nvPr/>
        </p:nvSpPr>
        <p:spPr>
          <a:xfrm>
            <a:off x="2426282" y="136523"/>
            <a:ext cx="73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latin typeface="Simplified Arabic" pitchFamily="18" charset="-78"/>
                <a:cs typeface="Simplified Arabic" pitchFamily="18" charset="-78"/>
              </a:rPr>
              <a:t>التنفيذ العملي (12/1)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45424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7E692A77-856B-B3F2-7094-F5119C0F4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22</a:t>
            </a:fld>
            <a:endParaRPr lang="en-US"/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748F6761-C9CD-BEB2-ADE5-AEC34F2AF204}"/>
              </a:ext>
            </a:extLst>
          </p:cNvPr>
          <p:cNvSpPr txBox="1"/>
          <p:nvPr/>
        </p:nvSpPr>
        <p:spPr>
          <a:xfrm>
            <a:off x="1633928" y="626828"/>
            <a:ext cx="10558072" cy="5915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algn="r" rtl="1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r>
              <a:rPr lang="ar-SY" sz="2800" b="1" kern="100" dirty="0">
                <a:solidFill>
                  <a:srgbClr val="FF0000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متوسطات المحاكاة:</a:t>
            </a:r>
          </a:p>
          <a:p>
            <a:pPr marL="457200" lvl="1" algn="r" rtl="1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</a:pPr>
            <a:r>
              <a:rPr lang="ar-SA" sz="2400" dirty="0"/>
              <a:t>تم اعتماد متوسطات المحاكاة التالية لدراسة أداء منظومة الاتصالات الميكروية</a:t>
            </a:r>
            <a:r>
              <a:rPr lang="en-US" sz="2400" dirty="0"/>
              <a:t>:</a:t>
            </a:r>
          </a:p>
          <a:p>
            <a:pPr marL="914400" marR="0" lvl="1" indent="-457200" algn="r" rtl="1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ar-SA" sz="2400" dirty="0"/>
              <a:t>نوع البيانات</a:t>
            </a:r>
            <a:endParaRPr lang="ar-SY" sz="2400" dirty="0"/>
          </a:p>
          <a:p>
            <a:pPr marL="914400" marR="0" lvl="1" indent="-457200" algn="r" rtl="1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ar-SA" sz="2400" dirty="0"/>
              <a:t>عدد البِتّات المُرسلة</a:t>
            </a:r>
            <a:endParaRPr lang="ar-SY" sz="2400" dirty="0"/>
          </a:p>
          <a:p>
            <a:pPr marL="914400" marR="0" lvl="1" indent="-457200" algn="r" rtl="1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ar-SA" sz="2400" dirty="0"/>
              <a:t>ترميز القناة</a:t>
            </a:r>
            <a:r>
              <a:rPr lang="en-US" sz="2400" dirty="0"/>
              <a:t>:</a:t>
            </a:r>
          </a:p>
          <a:p>
            <a:pPr marL="914400" marR="0" lvl="1" indent="-457200" algn="r" rtl="1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400" dirty="0"/>
              <a:t>Code rate</a:t>
            </a:r>
          </a:p>
          <a:p>
            <a:pPr marL="914400" marR="0" lvl="1" indent="-457200" algn="r" rtl="1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en-US" sz="2400" dirty="0"/>
              <a:t>Modulation</a:t>
            </a:r>
          </a:p>
          <a:p>
            <a:pPr marL="914400" marR="0" lvl="1" indent="-457200" algn="r" rtl="1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ar-SA" sz="2400" dirty="0"/>
              <a:t>نوع القناة</a:t>
            </a:r>
            <a:endParaRPr lang="en-US" sz="2400" dirty="0"/>
          </a:p>
          <a:p>
            <a:pPr marL="914400" marR="0" lvl="1" indent="-457200" algn="r" rtl="1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ar-SA" sz="2400" dirty="0"/>
              <a:t>مستوى الضجيج</a:t>
            </a:r>
            <a:endParaRPr lang="en-US" sz="2400" dirty="0"/>
          </a:p>
          <a:p>
            <a:pPr marL="914400" marR="0" lvl="1" indent="-457200" algn="r" rtl="1">
              <a:lnSpc>
                <a:spcPct val="107000"/>
              </a:lnSpc>
              <a:spcBef>
                <a:spcPts val="800"/>
              </a:spcBef>
              <a:spcAft>
                <a:spcPts val="400"/>
              </a:spcAft>
              <a:buFont typeface="+mj-lt"/>
              <a:buAutoNum type="arabicPeriod"/>
            </a:pPr>
            <a:r>
              <a:rPr lang="ar-SA" sz="2400" dirty="0"/>
              <a:t>خوارزمية فك الترميز</a:t>
            </a:r>
            <a:endParaRPr lang="en-US" sz="2400" dirty="0"/>
          </a:p>
          <a:p>
            <a:pPr marL="914382" lvl="1" indent="-457200" algn="r" rtl="1">
              <a:buFont typeface="+mj-lt"/>
              <a:buAutoNum type="arabicPeriod"/>
            </a:pPr>
            <a:r>
              <a:rPr lang="ar-SA" sz="2400" dirty="0"/>
              <a:t> </a:t>
            </a:r>
            <a:r>
              <a:rPr lang="en-US" sz="2400" dirty="0"/>
              <a:t> Iterations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336F74D2-FC27-BDE4-9A79-BFAEF87779A2}"/>
              </a:ext>
            </a:extLst>
          </p:cNvPr>
          <p:cNvSpPr txBox="1"/>
          <p:nvPr/>
        </p:nvSpPr>
        <p:spPr>
          <a:xfrm>
            <a:off x="2426282" y="166503"/>
            <a:ext cx="73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latin typeface="Simplified Arabic" pitchFamily="18" charset="-78"/>
                <a:cs typeface="Simplified Arabic" pitchFamily="18" charset="-78"/>
              </a:rPr>
              <a:t>التنفيذ العملي (12/2)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30972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276515-12CE-30E7-E542-ECFF71246EE6}"/>
              </a:ext>
            </a:extLst>
          </p:cNvPr>
          <p:cNvSpPr txBox="1">
            <a:spLocks/>
          </p:cNvSpPr>
          <p:nvPr/>
        </p:nvSpPr>
        <p:spPr>
          <a:xfrm>
            <a:off x="1410788" y="756006"/>
            <a:ext cx="9627325" cy="8758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UNCODING +BPSK +MULTIPATH</a:t>
            </a:r>
            <a:endParaRPr lang="ar-SY" b="1" dirty="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8F67EDE2-23AF-F4BE-9C3E-C9B060C34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4906"/>
            <a:ext cx="12192000" cy="5423094"/>
          </a:xfrm>
          <a:prstGeom prst="rect">
            <a:avLst/>
          </a:prstGeom>
        </p:spPr>
      </p:pic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4576198B-AC20-E94A-B019-0E6178D6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23</a:t>
            </a:fld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DAD006D4-854C-9D07-0F0E-23AB1B2B085F}"/>
              </a:ext>
            </a:extLst>
          </p:cNvPr>
          <p:cNvSpPr txBox="1"/>
          <p:nvPr/>
        </p:nvSpPr>
        <p:spPr>
          <a:xfrm>
            <a:off x="2426282" y="0"/>
            <a:ext cx="73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latin typeface="Simplified Arabic" pitchFamily="18" charset="-78"/>
                <a:cs typeface="Simplified Arabic" pitchFamily="18" charset="-78"/>
              </a:rPr>
              <a:t>التنفيذ العملي (12/3)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92239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5BB189B-EDA5-69EE-13AE-F87923CBCBD3}"/>
              </a:ext>
            </a:extLst>
          </p:cNvPr>
          <p:cNvSpPr txBox="1">
            <a:spLocks/>
          </p:cNvSpPr>
          <p:nvPr/>
        </p:nvSpPr>
        <p:spPr>
          <a:xfrm>
            <a:off x="1282337" y="957108"/>
            <a:ext cx="9627325" cy="87584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ar-SY" b="1" dirty="0"/>
              <a:t>LDPC+BPSK+CRC+MULTIPATH</a:t>
            </a:r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8549AF94-8E30-65BA-AF17-9C5758860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9476"/>
            <a:ext cx="12192000" cy="4888523"/>
          </a:xfrm>
          <a:prstGeom prst="rect">
            <a:avLst/>
          </a:prstGeom>
        </p:spPr>
      </p:pic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3410AE60-C2F6-138F-E5E2-CE6677B96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E66542-16D7-9ECE-4A12-EA66BE2C55BB}"/>
              </a:ext>
            </a:extLst>
          </p:cNvPr>
          <p:cNvSpPr txBox="1"/>
          <p:nvPr/>
        </p:nvSpPr>
        <p:spPr>
          <a:xfrm>
            <a:off x="2426282" y="0"/>
            <a:ext cx="73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latin typeface="Simplified Arabic" pitchFamily="18" charset="-78"/>
                <a:cs typeface="Simplified Arabic" pitchFamily="18" charset="-78"/>
              </a:rPr>
              <a:t>التنفيذ العملي (12/4)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879134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F41BB3BA-DA0E-4D4B-3907-20A1626BC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25</a:t>
            </a:fld>
            <a:endParaRPr lang="en-US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576C5010-7F55-90C3-6491-92D714A75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7353"/>
            <a:ext cx="12192000" cy="51806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528C11-511E-719F-831D-C95F5709D51A}"/>
              </a:ext>
            </a:extLst>
          </p:cNvPr>
          <p:cNvSpPr txBox="1"/>
          <p:nvPr/>
        </p:nvSpPr>
        <p:spPr>
          <a:xfrm>
            <a:off x="2426282" y="0"/>
            <a:ext cx="73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latin typeface="Simplified Arabic" pitchFamily="18" charset="-78"/>
                <a:cs typeface="Simplified Arabic" pitchFamily="18" charset="-78"/>
              </a:rPr>
              <a:t>التنفيذ العملي (12/5)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3044F4-D950-0828-B9E6-567DB41AAA78}"/>
              </a:ext>
            </a:extLst>
          </p:cNvPr>
          <p:cNvSpPr txBox="1">
            <a:spLocks/>
          </p:cNvSpPr>
          <p:nvPr/>
        </p:nvSpPr>
        <p:spPr>
          <a:xfrm>
            <a:off x="1726475" y="801507"/>
            <a:ext cx="9627325" cy="7393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2" algn="ctr" rtl="1"/>
            <a:r>
              <a:rPr lang="en-US" sz="4400" dirty="0"/>
              <a:t>QAM-16 With link budget</a:t>
            </a:r>
          </a:p>
        </p:txBody>
      </p:sp>
    </p:spTree>
    <p:extLst>
      <p:ext uri="{BB962C8B-B14F-4D97-AF65-F5344CB8AC3E}">
        <p14:creationId xmlns:p14="http://schemas.microsoft.com/office/powerpoint/2010/main" val="1877605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770B2D76-AAD1-3E17-6F0E-A8B9C802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26</a:t>
            </a:fld>
            <a:endParaRPr lang="en-US"/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A03CAA02-4090-D6F9-7F70-931DDCC90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243"/>
            <a:ext cx="12192000" cy="53527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FB629D-B851-6D04-BBB6-4DFF2DC345A9}"/>
              </a:ext>
            </a:extLst>
          </p:cNvPr>
          <p:cNvSpPr txBox="1"/>
          <p:nvPr/>
        </p:nvSpPr>
        <p:spPr>
          <a:xfrm>
            <a:off x="2426282" y="0"/>
            <a:ext cx="73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latin typeface="Simplified Arabic" pitchFamily="18" charset="-78"/>
                <a:cs typeface="Simplified Arabic" pitchFamily="18" charset="-78"/>
              </a:rPr>
              <a:t>التنفيذ العملي (12/6)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9C5C0A-8E30-E264-07CE-A4B2C1E88293}"/>
              </a:ext>
            </a:extLst>
          </p:cNvPr>
          <p:cNvSpPr txBox="1">
            <a:spLocks/>
          </p:cNvSpPr>
          <p:nvPr/>
        </p:nvSpPr>
        <p:spPr>
          <a:xfrm>
            <a:off x="1726475" y="765920"/>
            <a:ext cx="9627325" cy="7393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2" algn="ctr" rtl="1"/>
            <a:r>
              <a:rPr lang="en-US" sz="4400" dirty="0"/>
              <a:t>QPSK</a:t>
            </a:r>
            <a:r>
              <a:rPr lang="en-US" dirty="0"/>
              <a:t> </a:t>
            </a:r>
            <a:r>
              <a:rPr lang="en-US" sz="4400" dirty="0"/>
              <a:t> With link budget</a:t>
            </a:r>
          </a:p>
        </p:txBody>
      </p:sp>
    </p:spTree>
    <p:extLst>
      <p:ext uri="{BB962C8B-B14F-4D97-AF65-F5344CB8AC3E}">
        <p14:creationId xmlns:p14="http://schemas.microsoft.com/office/powerpoint/2010/main" val="2909226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823B9-A865-C8E9-5F02-8599A315B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58E03582-3C9E-42D3-BC32-69873C208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82A045-7D7E-D9CD-C4CD-1B6C04A90602}"/>
              </a:ext>
            </a:extLst>
          </p:cNvPr>
          <p:cNvSpPr txBox="1">
            <a:spLocks/>
          </p:cNvSpPr>
          <p:nvPr/>
        </p:nvSpPr>
        <p:spPr>
          <a:xfrm>
            <a:off x="1" y="646332"/>
            <a:ext cx="12191998" cy="10925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2" algn="r" rtl="1"/>
            <a:r>
              <a:rPr lang="ar-SY" sz="2800" dirty="0"/>
              <a:t>التنفيذ على </a:t>
            </a:r>
            <a:r>
              <a:rPr lang="en-US" sz="2800" dirty="0"/>
              <a:t>Pathloss</a:t>
            </a:r>
            <a:r>
              <a:rPr lang="ar-SY" sz="2800" dirty="0"/>
              <a:t>:</a:t>
            </a:r>
          </a:p>
          <a:p>
            <a:pPr lvl="2" algn="r" rtl="1"/>
            <a:r>
              <a:rPr lang="ar-SY" sz="2800" dirty="0"/>
              <a:t>1-اختيار الموقعين المراد الوصل بينهما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A06D06-AF4F-192C-C892-F73D4271FD3E}"/>
              </a:ext>
            </a:extLst>
          </p:cNvPr>
          <p:cNvSpPr txBox="1"/>
          <p:nvPr/>
        </p:nvSpPr>
        <p:spPr>
          <a:xfrm>
            <a:off x="2426282" y="0"/>
            <a:ext cx="73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latin typeface="Simplified Arabic" pitchFamily="18" charset="-78"/>
                <a:cs typeface="Simplified Arabic" pitchFamily="18" charset="-78"/>
              </a:rPr>
              <a:t>التنفيذ العملي (12/7)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5EA934AF-5CB8-969A-3958-07D73ADD6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95463"/>
            <a:ext cx="12192000" cy="446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74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C418C1C8-6D41-C2E8-ACA6-4B47B8695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B00AA4C-0150-0B1E-E221-C24986DE921B}"/>
              </a:ext>
            </a:extLst>
          </p:cNvPr>
          <p:cNvSpPr txBox="1">
            <a:spLocks/>
          </p:cNvSpPr>
          <p:nvPr/>
        </p:nvSpPr>
        <p:spPr>
          <a:xfrm>
            <a:off x="2578309" y="646331"/>
            <a:ext cx="10012180" cy="7393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2" algn="r" rtl="1"/>
            <a:r>
              <a:rPr lang="ar-SY" sz="2800" dirty="0"/>
              <a:t>2- قياس المسافة بين الموقعين عن طريق الجوجل ايرث وتحديد العوائق بينهما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C65AE3-F88B-5756-0639-9D56FB09B2C3}"/>
              </a:ext>
            </a:extLst>
          </p:cNvPr>
          <p:cNvSpPr txBox="1"/>
          <p:nvPr/>
        </p:nvSpPr>
        <p:spPr>
          <a:xfrm>
            <a:off x="2426282" y="0"/>
            <a:ext cx="73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latin typeface="Simplified Arabic" pitchFamily="18" charset="-78"/>
                <a:cs typeface="Simplified Arabic" pitchFamily="18" charset="-78"/>
              </a:rPr>
              <a:t>التنفيذ العملي (12/8)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</p:txBody>
      </p:sp>
      <p:pic>
        <p:nvPicPr>
          <p:cNvPr id="8" name="صورة 7">
            <a:extLst>
              <a:ext uri="{FF2B5EF4-FFF2-40B4-BE49-F238E27FC236}">
                <a16:creationId xmlns:a16="http://schemas.microsoft.com/office/drawing/2014/main" id="{6CDD67FF-461E-6517-7695-89F6C8338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662"/>
            <a:ext cx="12192000" cy="556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11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DB7B8-53EC-012D-D002-F1B21CC5D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15324086-D96A-FCF0-3AF3-36F3B580D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3AE2E36-7EA9-8333-0A7B-ACCC149F8DE9}"/>
              </a:ext>
            </a:extLst>
          </p:cNvPr>
          <p:cNvSpPr txBox="1">
            <a:spLocks/>
          </p:cNvSpPr>
          <p:nvPr/>
        </p:nvSpPr>
        <p:spPr>
          <a:xfrm>
            <a:off x="2578309" y="646331"/>
            <a:ext cx="10012180" cy="7393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2" algn="r" rtl="1"/>
            <a:r>
              <a:rPr lang="ar-SY" sz="2800" dirty="0"/>
              <a:t>3-ادخال الاحداثيات على برنامج ال </a:t>
            </a:r>
            <a:r>
              <a:rPr lang="en-US" sz="2800" dirty="0"/>
              <a:t>pathloss </a:t>
            </a:r>
            <a:r>
              <a:rPr lang="ar-SY" sz="2800" dirty="0"/>
              <a:t>للبدء بتصميم الوصلة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1069BB-58B1-59AA-1562-AF8C31BB3408}"/>
              </a:ext>
            </a:extLst>
          </p:cNvPr>
          <p:cNvSpPr txBox="1"/>
          <p:nvPr/>
        </p:nvSpPr>
        <p:spPr>
          <a:xfrm>
            <a:off x="2426282" y="0"/>
            <a:ext cx="73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latin typeface="Simplified Arabic" pitchFamily="18" charset="-78"/>
                <a:cs typeface="Simplified Arabic" pitchFamily="18" charset="-78"/>
              </a:rPr>
              <a:t>التنفيذ العملي (12/9)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4FF060F1-77E3-B1EC-8D0E-BCBC0A83C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2662"/>
            <a:ext cx="12192000" cy="554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49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933E0-D0A5-DD1F-5288-1A4DAE79B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DB44C9-F29F-5CE2-0FC4-D9DC0BD8CA16}"/>
              </a:ext>
            </a:extLst>
          </p:cNvPr>
          <p:cNvSpPr txBox="1"/>
          <p:nvPr/>
        </p:nvSpPr>
        <p:spPr>
          <a:xfrm>
            <a:off x="2129513" y="266351"/>
            <a:ext cx="7339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ified Arabic" pitchFamily="18" charset="-78"/>
                <a:cs typeface="Simplified Arabic" pitchFamily="18" charset="-78"/>
              </a:rPr>
              <a:t>مخطط العرض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3" name="عنصر نائب لرقم الشريحة 2">
            <a:extLst>
              <a:ext uri="{FF2B5EF4-FFF2-40B4-BE49-F238E27FC236}">
                <a16:creationId xmlns:a16="http://schemas.microsoft.com/office/drawing/2014/main" id="{3F9ED0E4-ADD3-8102-0631-EE562CA91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246F51-7D2D-2DF6-F701-591C9437399F}"/>
              </a:ext>
            </a:extLst>
          </p:cNvPr>
          <p:cNvSpPr txBox="1">
            <a:spLocks/>
          </p:cNvSpPr>
          <p:nvPr/>
        </p:nvSpPr>
        <p:spPr>
          <a:xfrm>
            <a:off x="0" y="1035792"/>
            <a:ext cx="12192000" cy="582220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هدف المشروع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المشكلة التي يعالجها المشروع وأهميته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خطوات تنفيذ المشروع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الأساسيات النظرية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التنفيذ العملي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النتائج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الآفاق المستقبلية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قائمة المراجع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1038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EC748-417E-D1F9-676D-B0C3BB7F9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619397A7-5736-0105-81C7-1831AF979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7E539F-C806-9423-80D9-695ECDC804A5}"/>
              </a:ext>
            </a:extLst>
          </p:cNvPr>
          <p:cNvSpPr txBox="1">
            <a:spLocks/>
          </p:cNvSpPr>
          <p:nvPr/>
        </p:nvSpPr>
        <p:spPr>
          <a:xfrm>
            <a:off x="6188439" y="646331"/>
            <a:ext cx="6402049" cy="7393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2" algn="r" rtl="1"/>
            <a:r>
              <a:rPr lang="ar-SY" sz="2800" dirty="0"/>
              <a:t>4-ادخال موصفات الهوائيات المستخدمة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F4CC9-EFCD-8659-E9F6-53B13B4C0F96}"/>
              </a:ext>
            </a:extLst>
          </p:cNvPr>
          <p:cNvSpPr txBox="1"/>
          <p:nvPr/>
        </p:nvSpPr>
        <p:spPr>
          <a:xfrm>
            <a:off x="2426282" y="0"/>
            <a:ext cx="73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latin typeface="Simplified Arabic" pitchFamily="18" charset="-78"/>
                <a:cs typeface="Simplified Arabic" pitchFamily="18" charset="-78"/>
              </a:rPr>
              <a:t>التنفيذ العملي (12/10)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EB8C61D7-F1A9-9132-3011-32639C52B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292662"/>
            <a:ext cx="6096001" cy="556533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1E33B13-6651-65BF-718E-2F0C844BBB22}"/>
              </a:ext>
            </a:extLst>
          </p:cNvPr>
          <p:cNvSpPr txBox="1">
            <a:spLocks/>
          </p:cNvSpPr>
          <p:nvPr/>
        </p:nvSpPr>
        <p:spPr>
          <a:xfrm>
            <a:off x="-306050" y="646331"/>
            <a:ext cx="6402049" cy="7393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2" algn="r" rtl="1"/>
            <a:r>
              <a:rPr lang="ar-SY" sz="2800" dirty="0"/>
              <a:t>5-تحديد الضياعات للكابلات والموصلات</a:t>
            </a:r>
            <a:endParaRPr lang="en-US" sz="2800" dirty="0"/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19D94F32-E83F-122F-049E-002B70577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85654"/>
            <a:ext cx="6188439" cy="547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4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24148-5017-AAA8-6848-9F6FF93F9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D9D454A8-5BAB-E02F-A803-12F5B21E3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5284367-FF00-0E3B-D73E-48FCB9FA003E}"/>
              </a:ext>
            </a:extLst>
          </p:cNvPr>
          <p:cNvSpPr txBox="1">
            <a:spLocks/>
          </p:cNvSpPr>
          <p:nvPr/>
        </p:nvSpPr>
        <p:spPr>
          <a:xfrm>
            <a:off x="2578309" y="646331"/>
            <a:ext cx="10012180" cy="7393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2" algn="r" rtl="1"/>
            <a:r>
              <a:rPr lang="ar-SY" sz="2800" dirty="0"/>
              <a:t>6-تحديد استطاعة الارسال والحساسية لجهاز الاستقبال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90F86-98A9-6CA4-4BB5-1FFAD04D5D40}"/>
              </a:ext>
            </a:extLst>
          </p:cNvPr>
          <p:cNvSpPr txBox="1"/>
          <p:nvPr/>
        </p:nvSpPr>
        <p:spPr>
          <a:xfrm>
            <a:off x="2426282" y="0"/>
            <a:ext cx="73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latin typeface="Simplified Arabic" pitchFamily="18" charset="-78"/>
                <a:cs typeface="Simplified Arabic" pitchFamily="18" charset="-78"/>
              </a:rPr>
              <a:t>التنفيذ العملي (12/11)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ADBD0C11-D7FD-200C-3BC3-793D3A5E2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654"/>
            <a:ext cx="12192000" cy="533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86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DEE4B-4B78-FA01-5A20-3775C5648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77032A86-9BB1-6014-171E-1BCD78CE2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32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C93BD7-FE14-F063-387A-68A3C182032F}"/>
              </a:ext>
            </a:extLst>
          </p:cNvPr>
          <p:cNvSpPr txBox="1">
            <a:spLocks/>
          </p:cNvSpPr>
          <p:nvPr/>
        </p:nvSpPr>
        <p:spPr>
          <a:xfrm>
            <a:off x="7944787" y="641795"/>
            <a:ext cx="4247213" cy="5424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2" algn="r" rtl="1"/>
            <a:r>
              <a:rPr lang="ar-SY" sz="2800" dirty="0"/>
              <a:t>7-محاكاة الوصلة وتحليلها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53B143-C99C-1F11-C676-65BDB2FA7ABA}"/>
              </a:ext>
            </a:extLst>
          </p:cNvPr>
          <p:cNvSpPr txBox="1"/>
          <p:nvPr/>
        </p:nvSpPr>
        <p:spPr>
          <a:xfrm>
            <a:off x="2426282" y="0"/>
            <a:ext cx="73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latin typeface="Simplified Arabic" pitchFamily="18" charset="-78"/>
                <a:cs typeface="Simplified Arabic" pitchFamily="18" charset="-78"/>
              </a:rPr>
              <a:t>التنفيذ العملي (12/12)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9A54F939-20BB-DAB0-FA9C-EC11F3729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4302"/>
            <a:ext cx="12192000" cy="57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40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D83CF866-D9C4-8B59-42A2-348A34301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33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F84C8-1624-AB40-5E7F-91A27051B031}"/>
              </a:ext>
            </a:extLst>
          </p:cNvPr>
          <p:cNvSpPr txBox="1">
            <a:spLocks/>
          </p:cNvSpPr>
          <p:nvPr/>
        </p:nvSpPr>
        <p:spPr>
          <a:xfrm>
            <a:off x="0" y="1035792"/>
            <a:ext cx="12192000" cy="582220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هدف المشروع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المشكلة التي يعالجها المشروع وأهميته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خطوات تنفيذ المشروع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الأساسيات النظرية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الدراسات المرجعية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التنفيذ العملي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latin typeface="Simplified Arabic" pitchFamily="18" charset="-78"/>
                <a:cs typeface="Simplified Arabic" pitchFamily="18" charset="-78"/>
              </a:rPr>
              <a:t>النتائج والاستنتاجات 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الآفاق المستقبلية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قائمة المراجع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4AEF83-04D2-729D-FFEE-D8761E5A8C8B}"/>
              </a:ext>
            </a:extLst>
          </p:cNvPr>
          <p:cNvSpPr txBox="1"/>
          <p:nvPr/>
        </p:nvSpPr>
        <p:spPr>
          <a:xfrm>
            <a:off x="2129513" y="266351"/>
            <a:ext cx="7339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ified Arabic" pitchFamily="18" charset="-78"/>
                <a:cs typeface="Simplified Arabic" pitchFamily="18" charset="-78"/>
              </a:rPr>
              <a:t>مخطط العرض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70514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9E5731E-30EF-AD58-EFB6-CABD402C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ar-SY" dirty="0"/>
              <a:t>موسطات الأداء :</a:t>
            </a:r>
            <a:endParaRPr lang="en-US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9B8168B8-EFF4-E3CE-CDA7-9D795AAA8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r>
              <a:rPr lang="en-US" dirty="0"/>
              <a:t>BER </a:t>
            </a:r>
            <a:r>
              <a:rPr lang="ar-SY" dirty="0"/>
              <a:t> اقل او يساوي 10^-8 تقريباً. </a:t>
            </a:r>
            <a:endParaRPr lang="en-US" dirty="0"/>
          </a:p>
          <a:p>
            <a:pPr algn="r" rtl="1"/>
            <a:r>
              <a:rPr lang="en-US" dirty="0"/>
              <a:t>Availability =99.99999 </a:t>
            </a:r>
            <a:r>
              <a:rPr lang="ar-SY" dirty="0"/>
              <a:t>.</a:t>
            </a:r>
            <a:endParaRPr lang="en-US" dirty="0"/>
          </a:p>
          <a:p>
            <a:pPr algn="r" rtl="1"/>
            <a:r>
              <a:rPr lang="en-US" dirty="0"/>
              <a:t>Sensitivity </a:t>
            </a:r>
            <a:endParaRPr lang="ar-SY" dirty="0"/>
          </a:p>
          <a:p>
            <a:pPr algn="r" rtl="1"/>
            <a:endParaRPr lang="en-US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6114F0F8-EE08-F1E6-AA44-8D721649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C2705AC2-29DA-BEA5-C933-AB36EDB5AD18}"/>
              </a:ext>
            </a:extLst>
          </p:cNvPr>
          <p:cNvSpPr txBox="1"/>
          <p:nvPr/>
        </p:nvSpPr>
        <p:spPr>
          <a:xfrm>
            <a:off x="2426282" y="0"/>
            <a:ext cx="73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latin typeface="Simplified Arabic" pitchFamily="18" charset="-78"/>
                <a:cs typeface="Simplified Arabic" pitchFamily="18" charset="-78"/>
              </a:rPr>
              <a:t>النتائج والاستنتاجات (10/1)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68043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587B4BB8-4537-FA09-6084-3801A49E0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31"/>
            <a:ext cx="12192000" cy="6211668"/>
          </a:xfrm>
          <a:prstGeom prst="rect">
            <a:avLst/>
          </a:prstGeom>
        </p:spPr>
      </p:pic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051D1CE5-2228-B4A5-D719-D809F12F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FDDF16ED-BA90-A798-E269-21180E93737C}"/>
              </a:ext>
            </a:extLst>
          </p:cNvPr>
          <p:cNvSpPr txBox="1"/>
          <p:nvPr/>
        </p:nvSpPr>
        <p:spPr>
          <a:xfrm>
            <a:off x="1834268" y="0"/>
            <a:ext cx="8147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latin typeface="Simplified Arabic" pitchFamily="18" charset="-78"/>
                <a:cs typeface="Simplified Arabic" pitchFamily="18" charset="-78"/>
              </a:rPr>
              <a:t>النتائج والاستنتاجات (10/2)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51216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A25BC31C-57C2-8863-6ACF-399EA880A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32"/>
            <a:ext cx="12192000" cy="6211668"/>
          </a:xfrm>
          <a:prstGeom prst="rect">
            <a:avLst/>
          </a:prstGeom>
        </p:spPr>
      </p:pic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46F30579-846D-D65F-548F-C4928202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A91DD96-B2AE-1FF9-7EF1-D38384A5AC08}"/>
              </a:ext>
            </a:extLst>
          </p:cNvPr>
          <p:cNvSpPr txBox="1"/>
          <p:nvPr/>
        </p:nvSpPr>
        <p:spPr>
          <a:xfrm>
            <a:off x="2426282" y="0"/>
            <a:ext cx="73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latin typeface="Simplified Arabic" pitchFamily="18" charset="-78"/>
                <a:cs typeface="Simplified Arabic" pitchFamily="18" charset="-78"/>
              </a:rPr>
              <a:t>النتائج والاستنتاجات (10/3)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96729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4F1FF2DF-8CA8-7EE4-6767-3C703BA1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31"/>
            <a:ext cx="12192000" cy="6211669"/>
          </a:xfrm>
          <a:prstGeom prst="rect">
            <a:avLst/>
          </a:prstGeom>
        </p:spPr>
      </p:pic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35FD5C0C-D165-A708-CEE1-12AAA42E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009A6D3-9A5E-1712-8BFE-82EB1E2A3E5B}"/>
              </a:ext>
            </a:extLst>
          </p:cNvPr>
          <p:cNvSpPr txBox="1"/>
          <p:nvPr/>
        </p:nvSpPr>
        <p:spPr>
          <a:xfrm>
            <a:off x="2426282" y="0"/>
            <a:ext cx="73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latin typeface="Simplified Arabic" pitchFamily="18" charset="-78"/>
                <a:cs typeface="Simplified Arabic" pitchFamily="18" charset="-78"/>
              </a:rPr>
              <a:t>النتائج والاستنتاجات (10/4)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93872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>
            <a:extLst>
              <a:ext uri="{FF2B5EF4-FFF2-40B4-BE49-F238E27FC236}">
                <a16:creationId xmlns:a16="http://schemas.microsoft.com/office/drawing/2014/main" id="{69394343-BDFE-EA3B-32C9-8212048ED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32"/>
            <a:ext cx="12192000" cy="6211668"/>
          </a:xfrm>
          <a:prstGeom prst="rect">
            <a:avLst/>
          </a:prstGeom>
        </p:spPr>
      </p:pic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EEA30FFC-B54B-1736-D770-3C478F44E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B91DBFD-7D38-4869-C97B-A3D2608DD386}"/>
              </a:ext>
            </a:extLst>
          </p:cNvPr>
          <p:cNvSpPr txBox="1"/>
          <p:nvPr/>
        </p:nvSpPr>
        <p:spPr>
          <a:xfrm>
            <a:off x="2426282" y="0"/>
            <a:ext cx="73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latin typeface="Simplified Arabic" pitchFamily="18" charset="-78"/>
                <a:cs typeface="Simplified Arabic" pitchFamily="18" charset="-78"/>
              </a:rPr>
              <a:t>النتائج والاستنتاجات (10/5)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57645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44576"/>
            <a:ext cx="10515600" cy="1325563"/>
          </a:xfrm>
        </p:spPr>
        <p:txBody>
          <a:bodyPr/>
          <a:lstStyle/>
          <a:p>
            <a:pPr algn="r" rtl="1"/>
            <a:r>
              <a:rPr lang="ar-SY" b="1" dirty="0"/>
              <a:t>نتائج المحاكاة</a:t>
            </a:r>
            <a:endParaRPr b="1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1F90F743-C071-8451-AD0C-AA3835D67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DE37CD7-4EF1-D160-F99F-B2415A162EE2}"/>
              </a:ext>
            </a:extLst>
          </p:cNvPr>
          <p:cNvSpPr txBox="1"/>
          <p:nvPr/>
        </p:nvSpPr>
        <p:spPr>
          <a:xfrm>
            <a:off x="2426282" y="199123"/>
            <a:ext cx="73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latin typeface="Simplified Arabic" pitchFamily="18" charset="-78"/>
                <a:cs typeface="Simplified Arabic" pitchFamily="18" charset="-78"/>
              </a:rPr>
              <a:t>النتائج والاستنتاجات (10/6)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1BF62EE-6BB2-D0DB-D895-31DEB87D0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932" y="1965402"/>
            <a:ext cx="10844134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أظهرت المحاكاة تحسناً ملحوظاً في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ar-SA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نسبة الإشارة إلى الضجيج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(SNR)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عند اختيار معلمات تشغيل مناسبة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انخفاض معدل الخطأ في البتات عند استخدام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ar-SA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الترميز والتضمين الرقمي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SA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مقارنةً بالحالات غير المشفرة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Y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نلاحظ من المنحنيات تفوق تشكيلة التعديل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BPSK</a:t>
            </a:r>
            <a:r>
              <a:rPr kumimoji="0" lang="ar-SY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+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AWGN</a:t>
            </a:r>
            <a:r>
              <a:rPr kumimoji="0" lang="ar-SY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عند 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SNR</a:t>
            </a:r>
            <a:r>
              <a:rPr kumimoji="0" lang="ar-SY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منخفض (5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db</a:t>
            </a:r>
            <a:r>
              <a:rPr lang="ar-SY" altLang="en-US" sz="2800" dirty="0">
                <a:latin typeface="Arial" panose="020B0604020202020204" pitchFamily="34" charset="0"/>
              </a:rPr>
              <a:t>) حيث أعطت </a:t>
            </a:r>
            <a:r>
              <a:rPr lang="en-US" altLang="en-US" sz="2800" dirty="0">
                <a:latin typeface="Arial" panose="020B0604020202020204" pitchFamily="34" charset="0"/>
              </a:rPr>
              <a:t>BER=10^-11</a:t>
            </a:r>
            <a:r>
              <a:rPr lang="ar-SY" altLang="en-US" sz="2800" dirty="0">
                <a:latin typeface="Arial" panose="020B0604020202020204" pitchFamily="34" charset="0"/>
              </a:rPr>
              <a:t> و هي نتيجة ممتازة نظرياً.</a:t>
            </a:r>
            <a:endParaRPr lang="en-US" altLang="en-US" sz="2800" dirty="0"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ar-SY" altLang="en-US" sz="2800" dirty="0">
                <a:latin typeface="Arial" panose="020B0604020202020204" pitchFamily="34" charset="0"/>
              </a:rPr>
              <a:t>بينما مع قناة </a:t>
            </a:r>
            <a:r>
              <a:rPr lang="en-US" altLang="en-US" sz="2800" dirty="0">
                <a:latin typeface="Arial" panose="020B0604020202020204" pitchFamily="34" charset="0"/>
              </a:rPr>
              <a:t>Rayliegh</a:t>
            </a:r>
            <a:r>
              <a:rPr lang="ar-SY" altLang="en-US" sz="2800" dirty="0">
                <a:latin typeface="Arial" panose="020B0604020202020204" pitchFamily="34" charset="0"/>
              </a:rPr>
              <a:t> احتجنا ل </a:t>
            </a:r>
            <a:r>
              <a:rPr lang="en-US" altLang="en-US" sz="2800" dirty="0">
                <a:latin typeface="Arial" panose="020B0604020202020204" pitchFamily="34" charset="0"/>
              </a:rPr>
              <a:t>SNR </a:t>
            </a:r>
            <a:r>
              <a:rPr lang="ar-SY" altLang="en-US" sz="2800" dirty="0">
                <a:latin typeface="Arial" panose="020B0604020202020204" pitchFamily="34" charset="0"/>
              </a:rPr>
              <a:t> اعلى تقريباً 15</a:t>
            </a:r>
            <a:r>
              <a:rPr lang="en-US" altLang="en-US" sz="2800" dirty="0">
                <a:latin typeface="Arial" panose="020B0604020202020204" pitchFamily="34" charset="0"/>
              </a:rPr>
              <a:t>db</a:t>
            </a:r>
            <a:r>
              <a:rPr lang="ar-SY" altLang="en-US" sz="2800" dirty="0">
                <a:latin typeface="Arial" panose="020B0604020202020204" pitchFamily="34" charset="0"/>
              </a:rPr>
              <a:t> عند نفس التعديل و باستخدام </a:t>
            </a:r>
            <a:r>
              <a:rPr lang="en-US" altLang="en-US" sz="2800" dirty="0">
                <a:latin typeface="Arial" panose="020B0604020202020204" pitchFamily="34" charset="0"/>
              </a:rPr>
              <a:t>LDPC</a:t>
            </a:r>
            <a:endParaRPr lang="ar-SY" altLang="en-US" sz="2800" dirty="0"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3718669" y="616889"/>
            <a:ext cx="4754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ified Arabic" panose="02020603050405020304" pitchFamily="18" charset="-78"/>
                <a:cs typeface="Simplified Arabic" panose="02020603050405020304" pitchFamily="18" charset="-78"/>
              </a:rPr>
              <a:t>هدف المشروع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00989" y="1949227"/>
            <a:ext cx="8756612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A" sz="2800" b="1" i="1" dirty="0"/>
              <a:t>يهدف ال</a:t>
            </a:r>
            <a:r>
              <a:rPr lang="ar-SY" sz="2800" b="1" i="1" dirty="0"/>
              <a:t>مشروع </a:t>
            </a:r>
            <a:r>
              <a:rPr lang="ar-SA" sz="2800" b="1" i="1" dirty="0"/>
              <a:t> إلى:</a:t>
            </a:r>
            <a:endParaRPr lang="ar-SY" sz="2800" b="1" i="1" dirty="0"/>
          </a:p>
          <a:p>
            <a:pPr lvl="0" algn="ctr" rtl="1">
              <a:lnSpc>
                <a:spcPct val="150000"/>
              </a:lnSpc>
            </a:pPr>
            <a:r>
              <a:rPr lang="ar-SY" sz="28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إنشاء منظومة اتصالات لاسلكية ميكروية</a:t>
            </a:r>
            <a:endParaRPr lang="ar-SY" sz="3200" b="1" i="1" dirty="0"/>
          </a:p>
          <a:p>
            <a:pPr marL="3429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dirty="0"/>
              <a:t>لدراستها وتحليل أدائها في ظروف مختلفة</a:t>
            </a:r>
          </a:p>
          <a:p>
            <a:pPr marL="342900" lvl="1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ar-SY" sz="2400" dirty="0"/>
              <a:t>التركيز على مقارنة تأثير آليات الترميز المختلفة على جودة الاتصال.</a:t>
            </a:r>
            <a:endParaRPr lang="ar-SY" sz="2800" dirty="0"/>
          </a:p>
        </p:txBody>
      </p:sp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80E7F895-E01F-F44F-E8B6-9B80FCA7E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5155144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94764F88-8645-F322-6B63-6A693B2C0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019832D-151E-B57B-74C9-EC3A98EBED47}"/>
              </a:ext>
            </a:extLst>
          </p:cNvPr>
          <p:cNvSpPr txBox="1"/>
          <p:nvPr/>
        </p:nvSpPr>
        <p:spPr>
          <a:xfrm>
            <a:off x="2426282" y="0"/>
            <a:ext cx="73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latin typeface="Simplified Arabic" pitchFamily="18" charset="-78"/>
                <a:cs typeface="Simplified Arabic" pitchFamily="18" charset="-78"/>
              </a:rPr>
              <a:t>النتائج والاستنتاجات (10/7)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D1422DF5-90A2-F99F-AC01-B730216FC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30"/>
            <a:ext cx="12192000" cy="62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96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C6DF4B1-AD5C-C7E5-C5CE-19221214D04D}"/>
              </a:ext>
            </a:extLst>
          </p:cNvPr>
          <p:cNvSpPr txBox="1">
            <a:spLocks/>
          </p:cNvSpPr>
          <p:nvPr/>
        </p:nvSpPr>
        <p:spPr>
          <a:xfrm>
            <a:off x="9411286" y="704691"/>
            <a:ext cx="1942514" cy="74622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ar-SY" b="1" dirty="0"/>
              <a:t>النتائج :</a:t>
            </a:r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1D67DF-F693-EDAB-E6C0-C6571A11690F}"/>
              </a:ext>
            </a:extLst>
          </p:cNvPr>
          <p:cNvSpPr txBox="1">
            <a:spLocks/>
          </p:cNvSpPr>
          <p:nvPr/>
        </p:nvSpPr>
        <p:spPr>
          <a:xfrm>
            <a:off x="838200" y="1450914"/>
            <a:ext cx="10515600" cy="54569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ar-SY" dirty="0"/>
              <a:t>انخفاض </a:t>
            </a:r>
            <a:r>
              <a:rPr lang="en-US" dirty="0"/>
              <a:t>BER </a:t>
            </a:r>
            <a:r>
              <a:rPr lang="ar-SY" dirty="0"/>
              <a:t> مع زيادة </a:t>
            </a:r>
            <a:r>
              <a:rPr lang="en-US" dirty="0"/>
              <a:t>SNR</a:t>
            </a:r>
            <a:r>
              <a:rPr lang="ar-SY" dirty="0"/>
              <a:t> .</a:t>
            </a:r>
            <a:endParaRPr lang="en-US" dirty="0"/>
          </a:p>
          <a:p>
            <a:pPr algn="r" rtl="1"/>
            <a:r>
              <a:rPr lang="ar-SY" dirty="0"/>
              <a:t>أداء </a:t>
            </a:r>
            <a:r>
              <a:rPr lang="en-US" dirty="0"/>
              <a:t>BPSK </a:t>
            </a:r>
            <a:r>
              <a:rPr lang="ar-SY" dirty="0"/>
              <a:t> أفضل عند </a:t>
            </a:r>
            <a:r>
              <a:rPr lang="en-US" dirty="0"/>
              <a:t> SNR </a:t>
            </a:r>
            <a:r>
              <a:rPr lang="ar-SY" dirty="0"/>
              <a:t>منخفض .</a:t>
            </a:r>
          </a:p>
          <a:p>
            <a:pPr algn="r" rtl="1"/>
            <a:r>
              <a:rPr lang="ar-SY" dirty="0"/>
              <a:t>تحسن واضح عند استخدام ترميز </a:t>
            </a:r>
            <a:r>
              <a:rPr lang="en-US" dirty="0"/>
              <a:t>. LDPC</a:t>
            </a:r>
          </a:p>
          <a:p>
            <a:pPr algn="r" rtl="1"/>
            <a:r>
              <a:rPr lang="ar-SY" dirty="0"/>
              <a:t>تعتمد كفاءة الوصلة الميكروية بشكل أساسي على </a:t>
            </a:r>
            <a:r>
              <a:rPr lang="ar-SY" b="1" dirty="0"/>
              <a:t>المسافة، تردد التشغيل، كسب الهوائيات، وخسائر القناة</a:t>
            </a:r>
            <a:r>
              <a:rPr lang="ar-SY" dirty="0"/>
              <a:t>.</a:t>
            </a:r>
          </a:p>
          <a:p>
            <a:pPr algn="r" rtl="1"/>
            <a:r>
              <a:rPr lang="ar-SY" dirty="0"/>
              <a:t>زيادة تردد الحامل تؤدي إلى </a:t>
            </a:r>
            <a:r>
              <a:rPr lang="ar-SY" b="1" dirty="0"/>
              <a:t>ارتفاع خسارة الفضاء الحر</a:t>
            </a:r>
            <a:r>
              <a:rPr lang="ar-SY" dirty="0"/>
              <a:t>، مما يتطلب تحسين كسب الهوائيات أو قدرة الإرسال.</a:t>
            </a:r>
          </a:p>
          <a:p>
            <a:pPr algn="r" rtl="1"/>
            <a:r>
              <a:rPr lang="ar-SY" dirty="0"/>
              <a:t>تؤثر </a:t>
            </a:r>
            <a:r>
              <a:rPr lang="ar-SY" b="1" dirty="0"/>
              <a:t>خسائر المطر</a:t>
            </a:r>
            <a:r>
              <a:rPr lang="ar-SY" dirty="0"/>
              <a:t> بشكل واضح على أداء النظام، خاصة عند الترددات العالية.</a:t>
            </a:r>
          </a:p>
          <a:p>
            <a:pPr algn="r" rtl="1"/>
            <a:r>
              <a:rPr lang="ar-SY" dirty="0"/>
              <a:t>استخدام </a:t>
            </a:r>
            <a:r>
              <a:rPr lang="en-US" dirty="0"/>
              <a:t> (</a:t>
            </a:r>
            <a:r>
              <a:rPr lang="en-US" b="1" dirty="0"/>
              <a:t>BPSK;QPSK)</a:t>
            </a:r>
            <a:r>
              <a:rPr lang="ar-SY" b="1" dirty="0"/>
              <a:t>مع تقنيات تصحيح الخطأ </a:t>
            </a:r>
            <a:r>
              <a:rPr lang="en-US" b="1" dirty="0"/>
              <a:t>(LDPC)</a:t>
            </a:r>
            <a:r>
              <a:rPr lang="en-US" dirty="0"/>
              <a:t> </a:t>
            </a:r>
            <a:r>
              <a:rPr lang="ar-SY" dirty="0"/>
              <a:t>يحسن جودة الاتصال ويخفض معدل الخطأ </a:t>
            </a:r>
            <a:r>
              <a:rPr lang="en-US" dirty="0"/>
              <a:t>BER)</a:t>
            </a:r>
            <a:r>
              <a:rPr lang="ar-SY" dirty="0"/>
              <a:t>).</a:t>
            </a:r>
            <a:endParaRPr lang="en-US" dirty="0"/>
          </a:p>
          <a:p>
            <a:pPr algn="r" rtl="1"/>
            <a:r>
              <a:rPr lang="ar-SY" dirty="0"/>
              <a:t>عامل الضجيج في المستقبل </a:t>
            </a:r>
            <a:r>
              <a:rPr lang="en-US" dirty="0"/>
              <a:t>Noise Figure)</a:t>
            </a:r>
            <a:r>
              <a:rPr lang="ar-SY" dirty="0"/>
              <a:t>)</a:t>
            </a:r>
            <a:r>
              <a:rPr lang="en-US" dirty="0"/>
              <a:t> </a:t>
            </a:r>
            <a:r>
              <a:rPr lang="ar-SY" dirty="0"/>
              <a:t>له تأثير مباشر على </a:t>
            </a:r>
            <a:r>
              <a:rPr lang="ar-SY" b="1" dirty="0"/>
              <a:t>حساسية النظام</a:t>
            </a:r>
            <a:r>
              <a:rPr lang="ar-SY" dirty="0"/>
              <a:t>.</a:t>
            </a:r>
          </a:p>
          <a:p>
            <a:pPr algn="r" rtl="1"/>
            <a:endParaRPr lang="en-US" dirty="0"/>
          </a:p>
        </p:txBody>
      </p:sp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8999BB62-649F-54E4-21C4-DC269D05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41</a:t>
            </a:fld>
            <a:endParaRPr lang="en-US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D5B25BA2-3D17-8972-6F7B-56E770903546}"/>
              </a:ext>
            </a:extLst>
          </p:cNvPr>
          <p:cNvSpPr txBox="1"/>
          <p:nvPr/>
        </p:nvSpPr>
        <p:spPr>
          <a:xfrm>
            <a:off x="2426282" y="0"/>
            <a:ext cx="73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latin typeface="Simplified Arabic" pitchFamily="18" charset="-78"/>
                <a:cs typeface="Simplified Arabic" pitchFamily="18" charset="-78"/>
              </a:rPr>
              <a:t>النتائج والاستنتاجات (10/8)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33789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7D669D5-D9C8-24F7-BDE6-55EB4BC41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1277" y="912922"/>
            <a:ext cx="2449643" cy="845234"/>
          </a:xfrm>
        </p:spPr>
        <p:txBody>
          <a:bodyPr/>
          <a:lstStyle/>
          <a:p>
            <a:pPr algn="r" rtl="1"/>
            <a:r>
              <a:rPr lang="ar-SY" b="1" dirty="0"/>
              <a:t>الاستنتاجات </a:t>
            </a:r>
            <a:endParaRPr lang="en-US" b="1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FAE29938-AE36-6872-3EF9-EC1538C16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320" y="1969694"/>
            <a:ext cx="10515600" cy="3151109"/>
          </a:xfrm>
        </p:spPr>
        <p:txBody>
          <a:bodyPr/>
          <a:lstStyle/>
          <a:p>
            <a:pPr algn="r" rtl="1"/>
            <a:r>
              <a:rPr lang="ar-SY" dirty="0"/>
              <a:t>تُعد منظومات الاتصالات الميكروية حلاً فعالاً لإنشاء </a:t>
            </a:r>
            <a:r>
              <a:rPr lang="ar-SY" b="1" dirty="0"/>
              <a:t>وصلات لاسلكية بعيدة المدى </a:t>
            </a:r>
            <a:r>
              <a:rPr lang="en-US" b="1" dirty="0"/>
              <a:t>Point-to-Point)</a:t>
            </a:r>
            <a:r>
              <a:rPr lang="ar-SY" b="1" dirty="0"/>
              <a:t>)</a:t>
            </a:r>
            <a:r>
              <a:rPr lang="en-US" dirty="0"/>
              <a:t>.</a:t>
            </a:r>
          </a:p>
          <a:p>
            <a:pPr algn="r" rtl="1"/>
            <a:r>
              <a:rPr lang="ar-SY" dirty="0"/>
              <a:t>التصميم الدقيق للمنظومة يؤثر بشكل مباشر على </a:t>
            </a:r>
            <a:r>
              <a:rPr lang="ar-SY" b="1" dirty="0"/>
              <a:t>جودة وموثوقية الاتصال</a:t>
            </a:r>
            <a:r>
              <a:rPr lang="ar-SY" dirty="0"/>
              <a:t>.</a:t>
            </a:r>
          </a:p>
          <a:p>
            <a:pPr algn="r" rtl="1"/>
            <a:r>
              <a:rPr lang="ar-SY" dirty="0"/>
              <a:t>العوامل البيئية لا يمكن إهمالها ويجب أخذها بالحسبان لضمان </a:t>
            </a:r>
            <a:r>
              <a:rPr lang="ar-SY" b="1" dirty="0"/>
              <a:t>الإتاحة العالية</a:t>
            </a:r>
            <a:r>
              <a:rPr lang="ar-SY" dirty="0"/>
              <a:t>.</a:t>
            </a:r>
          </a:p>
          <a:p>
            <a:pPr algn="r" rtl="1"/>
            <a:r>
              <a:rPr lang="ar-SY" dirty="0"/>
              <a:t>تقنيات التضمين والترميز الحديثة تلعب دوراً أساسياً في </a:t>
            </a:r>
            <a:r>
              <a:rPr lang="ar-SY" b="1" dirty="0"/>
              <a:t>تحسين أداء الأنظمة الميكروية</a:t>
            </a:r>
            <a:r>
              <a:rPr lang="ar-SY" dirty="0"/>
              <a:t>.</a:t>
            </a:r>
          </a:p>
          <a:p>
            <a:pPr algn="r" rtl="1"/>
            <a:endParaRPr lang="en-US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FAF707D5-260C-1623-BB29-900E4BED3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08C42A3-C0F6-6339-8AAA-5C93AD01FDD5}"/>
              </a:ext>
            </a:extLst>
          </p:cNvPr>
          <p:cNvSpPr txBox="1"/>
          <p:nvPr/>
        </p:nvSpPr>
        <p:spPr>
          <a:xfrm>
            <a:off x="2426282" y="199123"/>
            <a:ext cx="73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latin typeface="Simplified Arabic" pitchFamily="18" charset="-78"/>
                <a:cs typeface="Simplified Arabic" pitchFamily="18" charset="-78"/>
              </a:rPr>
              <a:t>النتائج والاستنتاجات (10/9)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673391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3F0D44F-6220-1BFC-7942-977BA4B24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8872" y="1330648"/>
            <a:ext cx="2014928" cy="646331"/>
          </a:xfrm>
        </p:spPr>
        <p:txBody>
          <a:bodyPr>
            <a:normAutofit fontScale="90000"/>
          </a:bodyPr>
          <a:lstStyle/>
          <a:p>
            <a:pPr algn="r" rtl="1"/>
            <a:r>
              <a:rPr lang="ar-SY" dirty="0"/>
              <a:t>الخلاصة</a:t>
            </a:r>
            <a:endParaRPr lang="en-US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5E517D8A-FC79-0E49-BC28-E932B711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A98BC8E1-DECC-3A34-6824-FAB8607B7AE1}"/>
              </a:ext>
            </a:extLst>
          </p:cNvPr>
          <p:cNvSpPr txBox="1"/>
          <p:nvPr/>
        </p:nvSpPr>
        <p:spPr>
          <a:xfrm>
            <a:off x="2426282" y="199123"/>
            <a:ext cx="7339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3600" b="1" dirty="0">
                <a:latin typeface="Simplified Arabic" pitchFamily="18" charset="-78"/>
                <a:cs typeface="Simplified Arabic" pitchFamily="18" charset="-78"/>
              </a:rPr>
              <a:t>النتائج والاستنتاجات (10/10)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9D0DC61-A68F-5B84-2E65-254D62E78C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126594" y="2044005"/>
            <a:ext cx="922720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مكّنت المحاكاة من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ar-SA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تحليل أداء المنظومة قبل التنفيذ العملي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يساهم استخدام أدوات المحاكاة في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ar-SA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تقليل التكلفة وتحسين قرارات التصميم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ar-SA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تؤكد نتائج المشروع أهمية الاتصالات الميكروية في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ar-SA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شبكات الاتصالات الحديثة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564785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79AE7-75FF-EDB8-31C0-F48290F28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42162A9C-D566-D0CC-9E13-70D7F66165E4}"/>
              </a:ext>
            </a:extLst>
          </p:cNvPr>
          <p:cNvSpPr txBox="1"/>
          <p:nvPr/>
        </p:nvSpPr>
        <p:spPr>
          <a:xfrm>
            <a:off x="2129513" y="266351"/>
            <a:ext cx="7339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ified Arabic" pitchFamily="18" charset="-78"/>
                <a:cs typeface="Simplified Arabic" pitchFamily="18" charset="-78"/>
              </a:rPr>
              <a:t>مخطط العرض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45D63513-D54F-0892-FA7A-0127256A8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422989-090B-DCC1-6100-33C06C69DDB3}"/>
              </a:ext>
            </a:extLst>
          </p:cNvPr>
          <p:cNvSpPr txBox="1">
            <a:spLocks/>
          </p:cNvSpPr>
          <p:nvPr/>
        </p:nvSpPr>
        <p:spPr>
          <a:xfrm>
            <a:off x="0" y="1035792"/>
            <a:ext cx="12192000" cy="582220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هدف المشروع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المشكلة التي يعالجها المشروع وأهميته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خطوات تنفيذ المشروع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الأساسيات النظرية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التنفيذ العملي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النتائج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latin typeface="Simplified Arabic" pitchFamily="18" charset="-78"/>
                <a:cs typeface="Simplified Arabic" pitchFamily="18" charset="-78"/>
              </a:rPr>
              <a:t>الآفاق المستقبلية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قائمة المراجع</a:t>
            </a:r>
          </a:p>
        </p:txBody>
      </p:sp>
    </p:spTree>
    <p:extLst>
      <p:ext uri="{BB962C8B-B14F-4D97-AF65-F5344CB8AC3E}">
        <p14:creationId xmlns:p14="http://schemas.microsoft.com/office/powerpoint/2010/main" val="1974169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78F2FFC-AF0F-BCA1-9D73-3472C7502DF2}"/>
              </a:ext>
            </a:extLst>
          </p:cNvPr>
          <p:cNvSpPr txBox="1">
            <a:spLocks/>
          </p:cNvSpPr>
          <p:nvPr/>
        </p:nvSpPr>
        <p:spPr>
          <a:xfrm>
            <a:off x="4029514" y="11700"/>
            <a:ext cx="4132971" cy="10397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>
              <a:lnSpc>
                <a:spcPct val="150000"/>
              </a:lnSpc>
            </a:pPr>
            <a:r>
              <a:rPr lang="ar-SY" sz="4800" b="1" dirty="0">
                <a:latin typeface="Simplified Arabic" pitchFamily="18" charset="-78"/>
                <a:cs typeface="Simplified Arabic" pitchFamily="18" charset="-78"/>
              </a:rPr>
              <a:t>الآفاق المستقبلية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AB02746-BD56-CFF7-84D9-168508724ADA}"/>
              </a:ext>
            </a:extLst>
          </p:cNvPr>
          <p:cNvSpPr txBox="1">
            <a:spLocks/>
          </p:cNvSpPr>
          <p:nvPr/>
        </p:nvSpPr>
        <p:spPr>
          <a:xfrm>
            <a:off x="838200" y="1262863"/>
            <a:ext cx="10515600" cy="54586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ar-SY" dirty="0"/>
              <a:t>تعزيز </a:t>
            </a:r>
            <a:r>
              <a:rPr lang="ar-SY" b="1" dirty="0"/>
              <a:t>أمن القناة الميكروية</a:t>
            </a:r>
            <a:r>
              <a:rPr lang="ar-SY" dirty="0"/>
              <a:t> عبر دراسة تقنيات التشفير على الطبقة الفيزيائية وطبقة الشبكة لحماية البيانات المنقولة.</a:t>
            </a:r>
          </a:p>
          <a:p>
            <a:pPr algn="r" rtl="1"/>
            <a:r>
              <a:rPr lang="ar-SY" dirty="0"/>
              <a:t>بحث آليات الحماية من </a:t>
            </a:r>
            <a:r>
              <a:rPr lang="ar-SY" b="1" dirty="0"/>
              <a:t>التنصت، التشويش المتعمد، والهجمات على الوصلات اللاسلكية</a:t>
            </a:r>
            <a:r>
              <a:rPr lang="ar-SY" dirty="0"/>
              <a:t>.</a:t>
            </a:r>
          </a:p>
          <a:p>
            <a:pPr algn="r" rtl="1"/>
            <a:r>
              <a:rPr lang="ar-SY" dirty="0"/>
              <a:t>دمج تقنيات المراقبة الذكية لاكتشاف التهديدات الأمنية وتحسين موثوقية الاتصال واستمراريته.</a:t>
            </a:r>
            <a:endParaRPr lang="en-US" dirty="0"/>
          </a:p>
          <a:p>
            <a:pPr algn="r" rtl="1"/>
            <a:r>
              <a:rPr lang="ar-SY" dirty="0"/>
              <a:t>دراسة الأعطال العتادية والبرمجية ومحاولة كشفها مبكراً عن طريق ابتكار موديل </a:t>
            </a:r>
            <a:r>
              <a:rPr lang="en-US" dirty="0"/>
              <a:t>AI</a:t>
            </a:r>
            <a:r>
              <a:rPr lang="ar-SY" dirty="0"/>
              <a:t> يعمل على كشف الأعطال مبكراً تفادياً للخسائر.</a:t>
            </a:r>
            <a:endParaRPr lang="en-US" dirty="0"/>
          </a:p>
          <a:p>
            <a:pPr algn="r" rtl="1"/>
            <a:endParaRPr lang="ar-SY" dirty="0"/>
          </a:p>
        </p:txBody>
      </p:sp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8C538120-2D67-630C-544E-A7FF33A02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9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836F38A2-F3CF-0715-099D-6266451BB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46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684A85-51DE-382C-AD03-DC5F924A2F5C}"/>
              </a:ext>
            </a:extLst>
          </p:cNvPr>
          <p:cNvSpPr txBox="1">
            <a:spLocks/>
          </p:cNvSpPr>
          <p:nvPr/>
        </p:nvSpPr>
        <p:spPr>
          <a:xfrm>
            <a:off x="0" y="1035792"/>
            <a:ext cx="12192000" cy="582220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هدف المشروع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المشكلة التي يعالجها المشروع وأهميته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خطوات تنفيذ المشروع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الأساسيات النظرية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التنفيذ العملي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النتائج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الآفاق المستقبلية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قائمة المراجع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0232A7-C3B4-7B07-E53D-E94106C329DC}"/>
              </a:ext>
            </a:extLst>
          </p:cNvPr>
          <p:cNvSpPr txBox="1"/>
          <p:nvPr/>
        </p:nvSpPr>
        <p:spPr>
          <a:xfrm>
            <a:off x="2129513" y="266351"/>
            <a:ext cx="7339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ified Arabic" pitchFamily="18" charset="-78"/>
                <a:cs typeface="Simplified Arabic" pitchFamily="18" charset="-78"/>
              </a:rPr>
              <a:t>مخطط العرض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037307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09327DC8-CE63-244B-3E3E-F80BEE40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47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5B2EDF-ED39-1AA9-EB56-091188FCEA16}"/>
              </a:ext>
            </a:extLst>
          </p:cNvPr>
          <p:cNvSpPr txBox="1">
            <a:spLocks/>
          </p:cNvSpPr>
          <p:nvPr/>
        </p:nvSpPr>
        <p:spPr>
          <a:xfrm>
            <a:off x="3950970" y="136523"/>
            <a:ext cx="4734658" cy="1194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>
              <a:lnSpc>
                <a:spcPct val="150000"/>
              </a:lnSpc>
            </a:pPr>
            <a:r>
              <a:rPr lang="ar-SY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قائمة المراجع</a:t>
            </a:r>
          </a:p>
        </p:txBody>
      </p:sp>
      <p:sp>
        <p:nvSpPr>
          <p:cNvPr id="4" name="مربع نص 3">
            <a:extLst>
              <a:ext uri="{FF2B5EF4-FFF2-40B4-BE49-F238E27FC236}">
                <a16:creationId xmlns:a16="http://schemas.microsoft.com/office/drawing/2014/main" id="{855DD372-83DC-9388-057B-78BF04460367}"/>
              </a:ext>
            </a:extLst>
          </p:cNvPr>
          <p:cNvSpPr txBox="1"/>
          <p:nvPr/>
        </p:nvSpPr>
        <p:spPr>
          <a:xfrm>
            <a:off x="0" y="1330970"/>
            <a:ext cx="121920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b="1" dirty="0"/>
              <a:t>T. S. Rappaport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i="1" dirty="0"/>
              <a:t>Wireless Communications: Principles and Practice</a:t>
            </a:r>
            <a:r>
              <a:rPr lang="en-US" sz="2000" dirty="0"/>
              <a:t>, 2nd ed. Upper Saddle River, NJ, USA: Prentice Hall, 2002.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b="1" dirty="0"/>
              <a:t>Simon </a:t>
            </a:r>
            <a:r>
              <a:rPr lang="en-US" sz="2000" b="1" dirty="0" err="1"/>
              <a:t>Haykin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i="1" dirty="0"/>
              <a:t>Communication Systems</a:t>
            </a:r>
            <a:r>
              <a:rPr lang="en-US" sz="2000" dirty="0"/>
              <a:t>, 5th ed. Hoboken, NJ, USA: Wiley, 2009.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John G. </a:t>
            </a:r>
            <a:r>
              <a:rPr lang="en-US" sz="2000" b="1" dirty="0" err="1"/>
              <a:t>Proakis</a:t>
            </a:r>
            <a:r>
              <a:rPr lang="en-US" sz="2000" dirty="0"/>
              <a:t> and </a:t>
            </a:r>
            <a:r>
              <a:rPr lang="en-US" sz="2000" b="1" dirty="0"/>
              <a:t>Masoud Salehi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i="1" dirty="0"/>
              <a:t>Digital Communications</a:t>
            </a:r>
            <a:r>
              <a:rPr lang="en-US" sz="2000" dirty="0"/>
              <a:t>, 5th ed. New York, NY, USA: McGraw-Hill, 2008.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David M. Pozar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i="1" dirty="0"/>
              <a:t>Microwave Engineering</a:t>
            </a:r>
            <a:r>
              <a:rPr lang="en-US" sz="2000" dirty="0"/>
              <a:t>, 4th ed. Hoboken, NJ, USA: Wiley, 2011.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Andrea Goldsmith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i="1" dirty="0"/>
              <a:t>Wireless Communications</a:t>
            </a:r>
            <a:r>
              <a:rPr lang="en-US" sz="2000" dirty="0"/>
              <a:t>. Cambridge, U.K.: Cambridge University Press, 2005.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ITU-R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i="1" dirty="0"/>
              <a:t>Propagation Data and Prediction Methods for the Planning of Terrestrial Microwave Links</a:t>
            </a:r>
            <a:r>
              <a:rPr lang="en-US" sz="2000" dirty="0"/>
              <a:t>, ITU-R Recommendations, Geneva, Switzerland.</a:t>
            </a:r>
          </a:p>
        </p:txBody>
      </p:sp>
    </p:spTree>
    <p:extLst>
      <p:ext uri="{BB962C8B-B14F-4D97-AF65-F5344CB8AC3E}">
        <p14:creationId xmlns:p14="http://schemas.microsoft.com/office/powerpoint/2010/main" val="1236472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984376" y="294668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ar-SY" sz="36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304A7D-8B06-4118-B117-D2E0C1DB71D0}"/>
              </a:ext>
            </a:extLst>
          </p:cNvPr>
          <p:cNvSpPr/>
          <p:nvPr/>
        </p:nvSpPr>
        <p:spPr>
          <a:xfrm>
            <a:off x="246091" y="1149183"/>
            <a:ext cx="116201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endParaRPr lang="en-US" sz="2000" dirty="0"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72956A-1F28-47E8-BD14-7231CF62A69D}"/>
              </a:ext>
            </a:extLst>
          </p:cNvPr>
          <p:cNvSpPr/>
          <p:nvPr/>
        </p:nvSpPr>
        <p:spPr>
          <a:xfrm>
            <a:off x="1576960" y="2644170"/>
            <a:ext cx="89583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SA" sz="96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dalus" panose="02020603050405020304" pitchFamily="18" charset="-78"/>
                <a:cs typeface="Andalus" panose="02020603050405020304" pitchFamily="18" charset="-78"/>
              </a:rPr>
              <a:t>شكراً لحسن استماعكم</a:t>
            </a:r>
            <a:endParaRPr lang="ar-SY" sz="9600" b="1" dirty="0">
              <a:solidFill>
                <a:schemeClr val="tx1">
                  <a:lumMod val="95000"/>
                  <a:lumOff val="5000"/>
                </a:schemeClr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" name="عنصر نائب لرقم الشريحة 2">
            <a:extLst>
              <a:ext uri="{FF2B5EF4-FFF2-40B4-BE49-F238E27FC236}">
                <a16:creationId xmlns:a16="http://schemas.microsoft.com/office/drawing/2014/main" id="{AB542D14-5A83-F30F-6399-DFFE2D74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46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2B283-721C-9227-D276-4797558D0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7B2403-E7A9-F2F6-961E-F0766063BC6A}"/>
              </a:ext>
            </a:extLst>
          </p:cNvPr>
          <p:cNvSpPr txBox="1"/>
          <p:nvPr/>
        </p:nvSpPr>
        <p:spPr>
          <a:xfrm>
            <a:off x="2129513" y="266351"/>
            <a:ext cx="7339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ified Arabic" pitchFamily="18" charset="-78"/>
                <a:cs typeface="Simplified Arabic" pitchFamily="18" charset="-78"/>
              </a:rPr>
              <a:t>مخطط العرض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E604530-2EB2-6BDE-95C3-346BC0E7ECD3}"/>
              </a:ext>
            </a:extLst>
          </p:cNvPr>
          <p:cNvSpPr txBox="1"/>
          <p:nvPr/>
        </p:nvSpPr>
        <p:spPr>
          <a:xfrm>
            <a:off x="1753565" y="5010859"/>
            <a:ext cx="2234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solidFill>
                <a:srgbClr val="A6A6A6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7F76E95D-1ED4-8C38-2829-BCF2F05BA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1E89A4-C12F-6F03-1C33-CAD1285B9431}"/>
              </a:ext>
            </a:extLst>
          </p:cNvPr>
          <p:cNvSpPr txBox="1">
            <a:spLocks/>
          </p:cNvSpPr>
          <p:nvPr/>
        </p:nvSpPr>
        <p:spPr>
          <a:xfrm>
            <a:off x="0" y="1035792"/>
            <a:ext cx="12192000" cy="582220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هدف المشروع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المشكلة التي يعالجها المشروع وأهميته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خطوات تنفيذ المشروع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الأساسيات النظرية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التنفيذ العملي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النتائج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الآفاق المستقبلية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قائمة المراجع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300644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8AA9BD-5B28-4BB1-803B-54BB6E1B0DE1}"/>
              </a:ext>
            </a:extLst>
          </p:cNvPr>
          <p:cNvSpPr txBox="1"/>
          <p:nvPr/>
        </p:nvSpPr>
        <p:spPr>
          <a:xfrm>
            <a:off x="1759196" y="258525"/>
            <a:ext cx="8116546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ar-SY" sz="4400" b="1" dirty="0">
                <a:latin typeface="Simplified Arabic" pitchFamily="18" charset="-78"/>
                <a:cs typeface="Simplified Arabic" pitchFamily="18" charset="-78"/>
              </a:rPr>
              <a:t>مشكلة المشروع وأهميته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1281882"/>
            <a:ext cx="12053455" cy="32316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ar-SY" sz="2400" b="1" u="sng" dirty="0">
                <a:latin typeface="Simplified Arabic" pitchFamily="18" charset="-78"/>
                <a:cs typeface="Simplified Arabic" pitchFamily="18" charset="-78"/>
              </a:rPr>
              <a:t>مشكلة المشروع :</a:t>
            </a:r>
            <a:endParaRPr lang="ar-SY" sz="4000" b="1" u="sng" dirty="0">
              <a:latin typeface="Simplified Arabic" pitchFamily="18" charset="-78"/>
              <a:cs typeface="Simplified Arabic" pitchFamily="18" charset="-78"/>
            </a:endParaRPr>
          </a:p>
          <a:p>
            <a:pPr algn="r"/>
            <a:r>
              <a:rPr lang="ar-SY" sz="3200" dirty="0"/>
              <a:t>تعاني منظومات الاتصالات اللاسلكية من عدم الدقة نتيجة استخدام تراميز (تراميز منبع , تراميز قناة , تراميز خط) غير مناسبة للوسط وغير مناسبة لبعض التطبيقات.</a:t>
            </a:r>
            <a:br>
              <a:rPr lang="ar-SY" sz="3200" dirty="0"/>
            </a:br>
            <a:r>
              <a:rPr lang="ar-SY" sz="3200" dirty="0"/>
              <a:t> </a:t>
            </a:r>
            <a:r>
              <a:rPr lang="ar-SY" sz="2400" b="1" u="sng" dirty="0">
                <a:latin typeface="Simplified Arabic" pitchFamily="18" charset="-78"/>
                <a:cs typeface="Simplified Arabic" pitchFamily="18" charset="-78"/>
              </a:rPr>
              <a:t>أهمية المشروع :</a:t>
            </a:r>
          </a:p>
          <a:p>
            <a:pPr marL="342900" indent="-342900" algn="r" rtl="1">
              <a:lnSpc>
                <a:spcPct val="150000"/>
              </a:lnSpc>
              <a:buFont typeface="Simplified Arabic" panose="02020603050405020304" pitchFamily="18" charset="-78"/>
              <a:buChar char="-"/>
            </a:pPr>
            <a:r>
              <a:rPr lang="ar-SY" sz="2400" b="1" u="sng" dirty="0">
                <a:latin typeface="Simplified Arabic" pitchFamily="18" charset="-78"/>
                <a:cs typeface="Simplified Arabic" pitchFamily="18" charset="-78"/>
              </a:rPr>
              <a:t>دقة اعلى للإشارة باختيار التراميز المناسبة تبعا للوسط المدروس</a:t>
            </a:r>
          </a:p>
          <a:p>
            <a:pPr algn="r" rtl="1">
              <a:lnSpc>
                <a:spcPct val="150000"/>
              </a:lnSpc>
            </a:pPr>
            <a:endParaRPr lang="ar-SY" sz="2400" b="1" u="sng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5FA71E2C-519E-E87D-B3B9-E1AB17222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222530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3AE2D-6E74-A77E-05AC-80D42B611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F57A63-C604-681C-9B96-CB9D389F12AD}"/>
              </a:ext>
            </a:extLst>
          </p:cNvPr>
          <p:cNvSpPr txBox="1"/>
          <p:nvPr/>
        </p:nvSpPr>
        <p:spPr>
          <a:xfrm>
            <a:off x="2129513" y="266351"/>
            <a:ext cx="7339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ified Arabic" pitchFamily="18" charset="-78"/>
                <a:cs typeface="Simplified Arabic" pitchFamily="18" charset="-78"/>
              </a:rPr>
              <a:t>مخطط العرض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8E96244-7F50-C4AE-ABAA-19D42E1EF807}"/>
              </a:ext>
            </a:extLst>
          </p:cNvPr>
          <p:cNvSpPr txBox="1"/>
          <p:nvPr/>
        </p:nvSpPr>
        <p:spPr>
          <a:xfrm>
            <a:off x="1753565" y="5010859"/>
            <a:ext cx="2234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solidFill>
                <a:srgbClr val="A6A6A6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4A4000E2-1FD5-1AE8-A6D7-EA90B9B4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FBF837E-6759-910C-581E-1E800A0863D0}"/>
              </a:ext>
            </a:extLst>
          </p:cNvPr>
          <p:cNvSpPr txBox="1">
            <a:spLocks/>
          </p:cNvSpPr>
          <p:nvPr/>
        </p:nvSpPr>
        <p:spPr>
          <a:xfrm>
            <a:off x="0" y="1035792"/>
            <a:ext cx="12192000" cy="582220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هدف المشروع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المشكلة التي يعالجها المشروع وأهميته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latin typeface="Simplified Arabic" pitchFamily="18" charset="-78"/>
                <a:cs typeface="Simplified Arabic" pitchFamily="18" charset="-78"/>
              </a:rPr>
              <a:t>خطوات تنفيذ المشروع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الأساسيات النظرية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التنفيذ العملي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النتائج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الآفاق المستقبلية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قائمة المراجع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06757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مربع نص 2"/>
          <p:cNvSpPr txBox="1"/>
          <p:nvPr/>
        </p:nvSpPr>
        <p:spPr>
          <a:xfrm>
            <a:off x="1393284" y="1474063"/>
            <a:ext cx="1079871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ar-SY" sz="3200" dirty="0"/>
              <a:t>دراسة مرجعية ونظرية لتراميز القناة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ar-SY" sz="3200" dirty="0"/>
              <a:t>دراسة مرجعية ونظرية لتراميز الخط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ar-SY" sz="3200" dirty="0"/>
              <a:t>دراسة مرجعية ونظرية لتراميز المنبع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ar-SY" sz="3200" dirty="0"/>
              <a:t>دراسة مرجعية ونظرية للتعديلات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ar-SY" sz="3200" dirty="0"/>
              <a:t>دراسة مرجعية ونظرية للاتصالات الميكروية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ar-SY" sz="3200" dirty="0"/>
              <a:t>دراسة مرجعية ونظرية للضجيج و انواعه 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ar-SY" sz="3200" dirty="0"/>
              <a:t>محاكاة ونمذجة منظومة الاتصالات</a:t>
            </a:r>
          </a:p>
          <a:p>
            <a:pPr marL="457200" indent="-457200" algn="r" rtl="1">
              <a:buFont typeface="Arial" panose="020B0604020202020204" pitchFamily="34" charset="0"/>
              <a:buChar char="•"/>
            </a:pPr>
            <a:r>
              <a:rPr lang="ar-SY" sz="3200" dirty="0"/>
              <a:t>اختبار الأداء وتحليله عند التراميز المحددة في عدة سيناريوهات  </a:t>
            </a:r>
            <a:endParaRPr lang="en-US" sz="3200" dirty="0"/>
          </a:p>
        </p:txBody>
      </p:sp>
      <p:sp>
        <p:nvSpPr>
          <p:cNvPr id="2" name="مستطيل 1"/>
          <p:cNvSpPr/>
          <p:nvPr/>
        </p:nvSpPr>
        <p:spPr>
          <a:xfrm>
            <a:off x="3606086" y="266740"/>
            <a:ext cx="50227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ar-SY" sz="4400" b="1" dirty="0"/>
              <a:t>خطوات تنفيذ المشروع</a:t>
            </a:r>
            <a:endParaRPr lang="ar-SY" sz="5400" b="1" dirty="0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7427A211-0C4C-44CD-84DE-092A06E7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9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3AE2D-6E74-A77E-05AC-80D42B611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0F57A63-C604-681C-9B96-CB9D389F12AD}"/>
              </a:ext>
            </a:extLst>
          </p:cNvPr>
          <p:cNvSpPr txBox="1"/>
          <p:nvPr/>
        </p:nvSpPr>
        <p:spPr>
          <a:xfrm>
            <a:off x="2129513" y="266351"/>
            <a:ext cx="73394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Y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implified Arabic" pitchFamily="18" charset="-78"/>
                <a:cs typeface="Simplified Arabic" pitchFamily="18" charset="-78"/>
              </a:rPr>
              <a:t>مخطط العرض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8E96244-7F50-C4AE-ABAA-19D42E1EF807}"/>
              </a:ext>
            </a:extLst>
          </p:cNvPr>
          <p:cNvSpPr txBox="1"/>
          <p:nvPr/>
        </p:nvSpPr>
        <p:spPr>
          <a:xfrm>
            <a:off x="1753565" y="5010859"/>
            <a:ext cx="2234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600" b="1" dirty="0">
              <a:solidFill>
                <a:srgbClr val="A6A6A6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8DB074CD-028D-62FB-F80D-0430356A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84576-858C-4F92-9F6C-1C9B522FD6E5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EFAAA8-178E-1E06-6E00-8444AEE80188}"/>
              </a:ext>
            </a:extLst>
          </p:cNvPr>
          <p:cNvSpPr txBox="1">
            <a:spLocks/>
          </p:cNvSpPr>
          <p:nvPr/>
        </p:nvSpPr>
        <p:spPr>
          <a:xfrm>
            <a:off x="0" y="1035792"/>
            <a:ext cx="12192000" cy="582220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هدف المشروع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المشكلة التي يعالجها المشروع وأهميته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خطوات تنفيذ المشروع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latin typeface="Simplified Arabic" pitchFamily="18" charset="-78"/>
                <a:cs typeface="Simplified Arabic" pitchFamily="18" charset="-78"/>
              </a:rPr>
              <a:t>الأساسيات النظرية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التنفيذ العملي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النتائج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الآفاق المستقبلية</a:t>
            </a:r>
          </a:p>
          <a:p>
            <a:pPr algn="r" rtl="1">
              <a:lnSpc>
                <a:spcPct val="150000"/>
              </a:lnSpc>
            </a:pPr>
            <a:r>
              <a:rPr lang="ar-SY" sz="2000" b="1" dirty="0">
                <a:solidFill>
                  <a:schemeClr val="bg1">
                    <a:lumMod val="85000"/>
                  </a:schemeClr>
                </a:solidFill>
                <a:latin typeface="Simplified Arabic" pitchFamily="18" charset="-78"/>
                <a:cs typeface="Simplified Arabic" pitchFamily="18" charset="-78"/>
              </a:rPr>
              <a:t>قائمة المراجع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893946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</TotalTime>
  <Words>2037</Words>
  <Application>Microsoft Office PowerPoint</Application>
  <PresentationFormat>شاشة عريضة</PresentationFormat>
  <Paragraphs>406</Paragraphs>
  <Slides>48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7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48</vt:i4>
      </vt:variant>
    </vt:vector>
  </HeadingPairs>
  <TitlesOfParts>
    <vt:vector size="56" baseType="lpstr">
      <vt:lpstr>Andalus</vt:lpstr>
      <vt:lpstr>Arial</vt:lpstr>
      <vt:lpstr>Calibri</vt:lpstr>
      <vt:lpstr>Calibri Light</vt:lpstr>
      <vt:lpstr>Century Gothic</vt:lpstr>
      <vt:lpstr>Simplified Arabic</vt:lpstr>
      <vt:lpstr>Tw Cen MT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موسطات الأداء :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نتائج المحاكاة</vt:lpstr>
      <vt:lpstr>عرض تقديمي في PowerPoint</vt:lpstr>
      <vt:lpstr>عرض تقديمي في PowerPoint</vt:lpstr>
      <vt:lpstr>الاستنتاجات </vt:lpstr>
      <vt:lpstr>الخلاصة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m.s</dc:creator>
  <cp:lastModifiedBy>Elwood Christensene</cp:lastModifiedBy>
  <cp:revision>46</cp:revision>
  <dcterms:modified xsi:type="dcterms:W3CDTF">2026-01-29T19:12:08Z</dcterms:modified>
</cp:coreProperties>
</file>